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95" r:id="rId2"/>
    <p:sldId id="268" r:id="rId3"/>
    <p:sldId id="314" r:id="rId4"/>
    <p:sldId id="328" r:id="rId5"/>
    <p:sldId id="315" r:id="rId6"/>
    <p:sldId id="316" r:id="rId7"/>
    <p:sldId id="329" r:id="rId8"/>
    <p:sldId id="280" r:id="rId9"/>
    <p:sldId id="326" r:id="rId10"/>
    <p:sldId id="297" r:id="rId11"/>
    <p:sldId id="323" r:id="rId12"/>
    <p:sldId id="322" r:id="rId13"/>
    <p:sldId id="325" r:id="rId14"/>
    <p:sldId id="32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683D00-471E-4698-90B0-CFFF7A3AC502}">
          <p14:sldIdLst>
            <p14:sldId id="295"/>
            <p14:sldId id="268"/>
            <p14:sldId id="314"/>
            <p14:sldId id="328"/>
            <p14:sldId id="315"/>
            <p14:sldId id="316"/>
            <p14:sldId id="329"/>
            <p14:sldId id="280"/>
            <p14:sldId id="326"/>
            <p14:sldId id="297"/>
            <p14:sldId id="323"/>
            <p14:sldId id="322"/>
          </p14:sldIdLst>
        </p14:section>
        <p14:section name="Cost" id="{6E3D127C-A5A9-41F5-ABFF-83E0AD734FF0}">
          <p14:sldIdLst>
            <p14:sldId id="325"/>
            <p14:sldId id="32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hil" initials="S" lastIdx="1" clrIdx="0">
    <p:extLst>
      <p:ext uri="{19B8F6BF-5375-455C-9EA6-DF929625EA0E}">
        <p15:presenceInfo xmlns:p15="http://schemas.microsoft.com/office/powerpoint/2012/main" userId="a8857b37731c37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986E"/>
    <a:srgbClr val="0566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EA7A1-A6F4-4C0F-9906-D8032FED8523}" type="doc">
      <dgm:prSet loTypeId="urn:microsoft.com/office/officeart/2011/layout/RadialPictureList" loCatId="picture" qsTypeId="urn:microsoft.com/office/officeart/2005/8/quickstyle/simple1" qsCatId="simple" csTypeId="urn:microsoft.com/office/officeart/2005/8/colors/colorful5" csCatId="colorful" phldr="1"/>
      <dgm:spPr/>
      <dgm:t>
        <a:bodyPr/>
        <a:lstStyle/>
        <a:p>
          <a:endParaRPr lang="en-US"/>
        </a:p>
      </dgm:t>
    </dgm:pt>
    <dgm:pt modelId="{5C7762DE-B1C3-4783-930C-2131B6FACD2B}">
      <dgm:prSet phldrT="[Text]"/>
      <dgm:spPr/>
      <dgm:t>
        <a:bodyPr/>
        <a:lstStyle/>
        <a:p>
          <a:endParaRPr lang="en-US" dirty="0"/>
        </a:p>
      </dgm:t>
    </dgm:pt>
    <dgm:pt modelId="{57C2EB08-3A19-4224-828F-493F840CBE58}" type="parTrans" cxnId="{BC7CAD5D-A958-4C52-AF2E-7CEA00218F0A}">
      <dgm:prSet/>
      <dgm:spPr/>
      <dgm:t>
        <a:bodyPr/>
        <a:lstStyle/>
        <a:p>
          <a:endParaRPr lang="en-US"/>
        </a:p>
      </dgm:t>
    </dgm:pt>
    <dgm:pt modelId="{3910C97B-46F4-4CAC-AF48-3567822536E2}" type="sibTrans" cxnId="{BC7CAD5D-A958-4C52-AF2E-7CEA00218F0A}">
      <dgm:prSet/>
      <dgm:spPr/>
      <dgm:t>
        <a:bodyPr/>
        <a:lstStyle/>
        <a:p>
          <a:endParaRPr lang="en-US"/>
        </a:p>
      </dgm:t>
    </dgm:pt>
    <dgm:pt modelId="{FC910A3B-6AD3-4C5C-8CAA-10736BEB74C8}">
      <dgm:prSet phldrT="[Text]"/>
      <dgm:spPr/>
      <dgm:t>
        <a:bodyPr/>
        <a:lstStyle/>
        <a:p>
          <a:endParaRPr lang="en-US" dirty="0"/>
        </a:p>
      </dgm:t>
    </dgm:pt>
    <dgm:pt modelId="{A7657D6D-D8B6-43B9-9470-270201076CF1}" type="parTrans" cxnId="{0CDB4165-E472-46B9-AA43-E85FE8B0D015}">
      <dgm:prSet/>
      <dgm:spPr/>
      <dgm:t>
        <a:bodyPr/>
        <a:lstStyle/>
        <a:p>
          <a:endParaRPr lang="en-US"/>
        </a:p>
      </dgm:t>
    </dgm:pt>
    <dgm:pt modelId="{D149101E-84B7-4E00-868B-2FFAEDA1079D}" type="sibTrans" cxnId="{0CDB4165-E472-46B9-AA43-E85FE8B0D015}">
      <dgm:prSet/>
      <dgm:spPr/>
      <dgm:t>
        <a:bodyPr/>
        <a:lstStyle/>
        <a:p>
          <a:endParaRPr lang="en-US"/>
        </a:p>
      </dgm:t>
    </dgm:pt>
    <dgm:pt modelId="{6CB74564-7D70-4DB8-AEF4-5F8996C54B12}">
      <dgm:prSet phldrT="[Text]"/>
      <dgm:spPr/>
      <dgm:t>
        <a:bodyPr/>
        <a:lstStyle/>
        <a:p>
          <a:endParaRPr lang="en-US" dirty="0"/>
        </a:p>
      </dgm:t>
    </dgm:pt>
    <dgm:pt modelId="{7F6592AB-9526-4611-B28C-EC7672F1ABDA}" type="parTrans" cxnId="{4D2F8A48-AD5D-4724-B4AA-20E029ACBA06}">
      <dgm:prSet/>
      <dgm:spPr/>
      <dgm:t>
        <a:bodyPr/>
        <a:lstStyle/>
        <a:p>
          <a:endParaRPr lang="en-US"/>
        </a:p>
      </dgm:t>
    </dgm:pt>
    <dgm:pt modelId="{BD941D1F-B85B-4B89-8FDC-339D61C3B679}" type="sibTrans" cxnId="{4D2F8A48-AD5D-4724-B4AA-20E029ACBA06}">
      <dgm:prSet/>
      <dgm:spPr/>
      <dgm:t>
        <a:bodyPr/>
        <a:lstStyle/>
        <a:p>
          <a:endParaRPr lang="en-US"/>
        </a:p>
      </dgm:t>
    </dgm:pt>
    <dgm:pt modelId="{0A25D5B6-415C-406D-9B72-63461EA5EECA}">
      <dgm:prSet phldrT="[Text]" custT="1"/>
      <dgm:spPr>
        <a:solidFill>
          <a:schemeClr val="bg2"/>
        </a:solidFill>
      </dgm:spPr>
      <dgm:t>
        <a:bodyPr/>
        <a:lstStyle/>
        <a:p>
          <a:endParaRPr lang="en-US" sz="4400" dirty="0"/>
        </a:p>
      </dgm:t>
    </dgm:pt>
    <dgm:pt modelId="{6AA58394-C09B-4AD6-95FA-4F333CBAD2CA}" type="sibTrans" cxnId="{5EF93E51-1BA6-48D2-9F38-8A743896246A}">
      <dgm:prSet/>
      <dgm:spPr/>
      <dgm:t>
        <a:bodyPr/>
        <a:lstStyle/>
        <a:p>
          <a:endParaRPr lang="en-US"/>
        </a:p>
      </dgm:t>
    </dgm:pt>
    <dgm:pt modelId="{68B14EC8-C56E-4D9E-BC36-05A7A2501E93}" type="parTrans" cxnId="{5EF93E51-1BA6-48D2-9F38-8A743896246A}">
      <dgm:prSet/>
      <dgm:spPr/>
      <dgm:t>
        <a:bodyPr/>
        <a:lstStyle/>
        <a:p>
          <a:endParaRPr lang="en-US"/>
        </a:p>
      </dgm:t>
    </dgm:pt>
    <dgm:pt modelId="{9B66F60D-A1B8-4603-BECB-5EBEA023B8E1}" type="pres">
      <dgm:prSet presAssocID="{E60EA7A1-A6F4-4C0F-9906-D8032FED8523}" presName="Name0" presStyleCnt="0">
        <dgm:presLayoutVars>
          <dgm:chMax val="1"/>
          <dgm:chPref val="1"/>
          <dgm:dir/>
          <dgm:resizeHandles/>
        </dgm:presLayoutVars>
      </dgm:prSet>
      <dgm:spPr/>
    </dgm:pt>
    <dgm:pt modelId="{60FBF656-E2D7-4A72-8724-4C5E34050B7D}" type="pres">
      <dgm:prSet presAssocID="{0A25D5B6-415C-406D-9B72-63461EA5EECA}" presName="Parent" presStyleLbl="node1" presStyleIdx="0" presStyleCnt="2" custScaleX="135605" custScaleY="131329" custLinFactNeighborX="-25957" custLinFactNeighborY="2670">
        <dgm:presLayoutVars>
          <dgm:chMax val="4"/>
          <dgm:chPref val="3"/>
        </dgm:presLayoutVars>
      </dgm:prSet>
      <dgm:spPr/>
    </dgm:pt>
    <dgm:pt modelId="{590B1725-592E-43FA-A002-E01836837C14}" type="pres">
      <dgm:prSet presAssocID="{5C7762DE-B1C3-4783-930C-2131B6FACD2B}" presName="Accent" presStyleLbl="node1" presStyleIdx="1" presStyleCnt="2" custScaleX="140700" custScaleY="132244"/>
      <dgm:spPr/>
    </dgm:pt>
    <dgm:pt modelId="{EF454DE1-0F78-49FE-BFB5-A5F5D1B494B9}" type="pres">
      <dgm:prSet presAssocID="{5C7762DE-B1C3-4783-930C-2131B6FACD2B}" presName="Image1" presStyleLbl="fgImgPlace1" presStyleIdx="0" presStyleCnt="3" custLinFactNeighborX="68739" custLinFactNeighborY="-32339"/>
      <dgm:spPr>
        <a:solidFill>
          <a:schemeClr val="accent6">
            <a:lumMod val="20000"/>
            <a:lumOff val="80000"/>
          </a:schemeClr>
        </a:solidFill>
      </dgm:spPr>
    </dgm:pt>
    <dgm:pt modelId="{924F25D1-9831-4D62-94B1-482BC98C427F}" type="pres">
      <dgm:prSet presAssocID="{5C7762DE-B1C3-4783-930C-2131B6FACD2B}" presName="Child1" presStyleLbl="revTx" presStyleIdx="0" presStyleCnt="3">
        <dgm:presLayoutVars>
          <dgm:chMax val="0"/>
          <dgm:chPref val="0"/>
          <dgm:bulletEnabled val="1"/>
        </dgm:presLayoutVars>
      </dgm:prSet>
      <dgm:spPr/>
    </dgm:pt>
    <dgm:pt modelId="{CC019F5A-AAA2-4716-B00D-38FA5E6F1D6F}" type="pres">
      <dgm:prSet presAssocID="{FC910A3B-6AD3-4C5C-8CAA-10736BEB74C8}" presName="Image2" presStyleCnt="0"/>
      <dgm:spPr/>
    </dgm:pt>
    <dgm:pt modelId="{6C57D8DE-5B7A-478D-B100-D1AABCCC8AD4}" type="pres">
      <dgm:prSet presAssocID="{FC910A3B-6AD3-4C5C-8CAA-10736BEB74C8}" presName="Image" presStyleLbl="fgImgPlace1" presStyleIdx="1" presStyleCnt="3" custLinFactNeighborX="70849" custLinFactNeighborY="5238"/>
      <dgm:spPr>
        <a:solidFill>
          <a:schemeClr val="accent6">
            <a:lumMod val="20000"/>
            <a:lumOff val="80000"/>
          </a:schemeClr>
        </a:solidFill>
      </dgm:spPr>
    </dgm:pt>
    <dgm:pt modelId="{03D735A2-9416-47E9-99FD-5C7B7E6FBB1F}" type="pres">
      <dgm:prSet presAssocID="{FC910A3B-6AD3-4C5C-8CAA-10736BEB74C8}" presName="Child2" presStyleLbl="revTx" presStyleIdx="1" presStyleCnt="3">
        <dgm:presLayoutVars>
          <dgm:chMax val="0"/>
          <dgm:chPref val="0"/>
          <dgm:bulletEnabled val="1"/>
        </dgm:presLayoutVars>
      </dgm:prSet>
      <dgm:spPr/>
    </dgm:pt>
    <dgm:pt modelId="{A52CDBC9-9E67-4531-8C15-21FB1F85D18D}" type="pres">
      <dgm:prSet presAssocID="{6CB74564-7D70-4DB8-AEF4-5F8996C54B12}" presName="Image3" presStyleCnt="0"/>
      <dgm:spPr/>
    </dgm:pt>
    <dgm:pt modelId="{873FEC1A-1EB2-4091-B65E-2C3E59949C76}" type="pres">
      <dgm:prSet presAssocID="{6CB74564-7D70-4DB8-AEF4-5F8996C54B12}" presName="Image" presStyleLbl="fgImgPlace1" presStyleIdx="2" presStyleCnt="3" custLinFactNeighborX="52115" custLinFactNeighborY="34569"/>
      <dgm:spPr>
        <a:solidFill>
          <a:schemeClr val="accent6">
            <a:lumMod val="20000"/>
            <a:lumOff val="80000"/>
          </a:schemeClr>
        </a:solidFill>
      </dgm:spPr>
    </dgm:pt>
    <dgm:pt modelId="{D18969E9-1262-444D-B146-1B1B3C3FBEA7}" type="pres">
      <dgm:prSet presAssocID="{6CB74564-7D70-4DB8-AEF4-5F8996C54B12}" presName="Child3" presStyleLbl="revTx" presStyleIdx="2" presStyleCnt="3" custLinFactNeighborX="-4313" custLinFactNeighborY="-66">
        <dgm:presLayoutVars>
          <dgm:chMax val="0"/>
          <dgm:chPref val="0"/>
          <dgm:bulletEnabled val="1"/>
        </dgm:presLayoutVars>
      </dgm:prSet>
      <dgm:spPr/>
    </dgm:pt>
  </dgm:ptLst>
  <dgm:cxnLst>
    <dgm:cxn modelId="{3E1FC93D-CB94-413F-949C-10D96616C139}" type="presOf" srcId="{5C7762DE-B1C3-4783-930C-2131B6FACD2B}" destId="{924F25D1-9831-4D62-94B1-482BC98C427F}" srcOrd="0" destOrd="0" presId="urn:microsoft.com/office/officeart/2011/layout/RadialPictureList"/>
    <dgm:cxn modelId="{BC7CAD5D-A958-4C52-AF2E-7CEA00218F0A}" srcId="{0A25D5B6-415C-406D-9B72-63461EA5EECA}" destId="{5C7762DE-B1C3-4783-930C-2131B6FACD2B}" srcOrd="0" destOrd="0" parTransId="{57C2EB08-3A19-4224-828F-493F840CBE58}" sibTransId="{3910C97B-46F4-4CAC-AF48-3567822536E2}"/>
    <dgm:cxn modelId="{0CDB4165-E472-46B9-AA43-E85FE8B0D015}" srcId="{0A25D5B6-415C-406D-9B72-63461EA5EECA}" destId="{FC910A3B-6AD3-4C5C-8CAA-10736BEB74C8}" srcOrd="1" destOrd="0" parTransId="{A7657D6D-D8B6-43B9-9470-270201076CF1}" sibTransId="{D149101E-84B7-4E00-868B-2FFAEDA1079D}"/>
    <dgm:cxn modelId="{4D2F8A48-AD5D-4724-B4AA-20E029ACBA06}" srcId="{0A25D5B6-415C-406D-9B72-63461EA5EECA}" destId="{6CB74564-7D70-4DB8-AEF4-5F8996C54B12}" srcOrd="2" destOrd="0" parTransId="{7F6592AB-9526-4611-B28C-EC7672F1ABDA}" sibTransId="{BD941D1F-B85B-4B89-8FDC-339D61C3B679}"/>
    <dgm:cxn modelId="{0831D670-B23A-4900-865F-604AE4F2037D}" type="presOf" srcId="{0A25D5B6-415C-406D-9B72-63461EA5EECA}" destId="{60FBF656-E2D7-4A72-8724-4C5E34050B7D}" srcOrd="0" destOrd="0" presId="urn:microsoft.com/office/officeart/2011/layout/RadialPictureList"/>
    <dgm:cxn modelId="{5EF93E51-1BA6-48D2-9F38-8A743896246A}" srcId="{E60EA7A1-A6F4-4C0F-9906-D8032FED8523}" destId="{0A25D5B6-415C-406D-9B72-63461EA5EECA}" srcOrd="0" destOrd="0" parTransId="{68B14EC8-C56E-4D9E-BC36-05A7A2501E93}" sibTransId="{6AA58394-C09B-4AD6-95FA-4F333CBAD2CA}"/>
    <dgm:cxn modelId="{09A9C784-687A-4AC2-942C-E64FF2D5D9A1}" type="presOf" srcId="{E60EA7A1-A6F4-4C0F-9906-D8032FED8523}" destId="{9B66F60D-A1B8-4603-BECB-5EBEA023B8E1}" srcOrd="0" destOrd="0" presId="urn:microsoft.com/office/officeart/2011/layout/RadialPictureList"/>
    <dgm:cxn modelId="{FA8FA68D-8FFC-4982-97B3-115E9D479540}" type="presOf" srcId="{6CB74564-7D70-4DB8-AEF4-5F8996C54B12}" destId="{D18969E9-1262-444D-B146-1B1B3C3FBEA7}" srcOrd="0" destOrd="0" presId="urn:microsoft.com/office/officeart/2011/layout/RadialPictureList"/>
    <dgm:cxn modelId="{708143BC-7338-4BCD-BA05-66D57F411096}" type="presOf" srcId="{FC910A3B-6AD3-4C5C-8CAA-10736BEB74C8}" destId="{03D735A2-9416-47E9-99FD-5C7B7E6FBB1F}" srcOrd="0" destOrd="0" presId="urn:microsoft.com/office/officeart/2011/layout/RadialPictureList"/>
    <dgm:cxn modelId="{3DACE9D1-8754-4897-AC35-6EF6BB1ADF72}" type="presParOf" srcId="{9B66F60D-A1B8-4603-BECB-5EBEA023B8E1}" destId="{60FBF656-E2D7-4A72-8724-4C5E34050B7D}" srcOrd="0" destOrd="0" presId="urn:microsoft.com/office/officeart/2011/layout/RadialPictureList"/>
    <dgm:cxn modelId="{23CF6FE3-955A-40AA-84F4-1A36441B0F2D}" type="presParOf" srcId="{9B66F60D-A1B8-4603-BECB-5EBEA023B8E1}" destId="{590B1725-592E-43FA-A002-E01836837C14}" srcOrd="1" destOrd="0" presId="urn:microsoft.com/office/officeart/2011/layout/RadialPictureList"/>
    <dgm:cxn modelId="{91BF5299-6546-4E1B-BDA1-BC85656153E7}" type="presParOf" srcId="{9B66F60D-A1B8-4603-BECB-5EBEA023B8E1}" destId="{EF454DE1-0F78-49FE-BFB5-A5F5D1B494B9}" srcOrd="2" destOrd="0" presId="urn:microsoft.com/office/officeart/2011/layout/RadialPictureList"/>
    <dgm:cxn modelId="{D578DB58-04F3-462B-B5D1-40509A2E9AA7}" type="presParOf" srcId="{9B66F60D-A1B8-4603-BECB-5EBEA023B8E1}" destId="{924F25D1-9831-4D62-94B1-482BC98C427F}" srcOrd="3" destOrd="0" presId="urn:microsoft.com/office/officeart/2011/layout/RadialPictureList"/>
    <dgm:cxn modelId="{449190EE-765D-49B1-A4F7-7428C04CB275}" type="presParOf" srcId="{9B66F60D-A1B8-4603-BECB-5EBEA023B8E1}" destId="{CC019F5A-AAA2-4716-B00D-38FA5E6F1D6F}" srcOrd="4" destOrd="0" presId="urn:microsoft.com/office/officeart/2011/layout/RadialPictureList"/>
    <dgm:cxn modelId="{7536E559-2249-41CD-A8A6-55DC036A89B6}" type="presParOf" srcId="{CC019F5A-AAA2-4716-B00D-38FA5E6F1D6F}" destId="{6C57D8DE-5B7A-478D-B100-D1AABCCC8AD4}" srcOrd="0" destOrd="0" presId="urn:microsoft.com/office/officeart/2011/layout/RadialPictureList"/>
    <dgm:cxn modelId="{E5B9C8EA-5956-4910-810D-92D45DE0C7A2}" type="presParOf" srcId="{9B66F60D-A1B8-4603-BECB-5EBEA023B8E1}" destId="{03D735A2-9416-47E9-99FD-5C7B7E6FBB1F}" srcOrd="5" destOrd="0" presId="urn:microsoft.com/office/officeart/2011/layout/RadialPictureList"/>
    <dgm:cxn modelId="{68E44E13-A67E-478F-AEFE-5B51442821BD}" type="presParOf" srcId="{9B66F60D-A1B8-4603-BECB-5EBEA023B8E1}" destId="{A52CDBC9-9E67-4531-8C15-21FB1F85D18D}" srcOrd="6" destOrd="0" presId="urn:microsoft.com/office/officeart/2011/layout/RadialPictureList"/>
    <dgm:cxn modelId="{9988C87A-2AD5-4ACA-B90E-E0ACDA848B37}" type="presParOf" srcId="{A52CDBC9-9E67-4531-8C15-21FB1F85D18D}" destId="{873FEC1A-1EB2-4091-B65E-2C3E59949C76}" srcOrd="0" destOrd="0" presId="urn:microsoft.com/office/officeart/2011/layout/RadialPictureList"/>
    <dgm:cxn modelId="{4234229C-0A52-47D4-8756-D5DD5EC8CC65}" type="presParOf" srcId="{9B66F60D-A1B8-4603-BECB-5EBEA023B8E1}" destId="{D18969E9-1262-444D-B146-1B1B3C3FBEA7}"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BF656-E2D7-4A72-8724-4C5E34050B7D}">
      <dsp:nvSpPr>
        <dsp:cNvPr id="0" name=""/>
        <dsp:cNvSpPr/>
      </dsp:nvSpPr>
      <dsp:spPr>
        <a:xfrm>
          <a:off x="481521" y="914944"/>
          <a:ext cx="2305659" cy="2233065"/>
        </a:xfrm>
        <a:prstGeom prst="ellipse">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endParaRPr lang="en-US" sz="4400" kern="1200" dirty="0"/>
        </a:p>
      </dsp:txBody>
      <dsp:txXfrm>
        <a:off x="819177" y="1241969"/>
        <a:ext cx="1630347" cy="1579015"/>
      </dsp:txXfrm>
    </dsp:sp>
    <dsp:sp modelId="{590B1725-592E-43FA-A002-E01836837C14}">
      <dsp:nvSpPr>
        <dsp:cNvPr id="0" name=""/>
        <dsp:cNvSpPr/>
      </dsp:nvSpPr>
      <dsp:spPr>
        <a:xfrm>
          <a:off x="-348745" y="-385530"/>
          <a:ext cx="4822458" cy="4724993"/>
        </a:xfrm>
        <a:prstGeom prst="blockArc">
          <a:avLst>
            <a:gd name="adj1" fmla="val 17527788"/>
            <a:gd name="adj2" fmla="val 4119114"/>
            <a:gd name="adj3" fmla="val 575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54DE1-0F78-49FE-BFB5-A5F5D1B494B9}">
      <dsp:nvSpPr>
        <dsp:cNvPr id="0" name=""/>
        <dsp:cNvSpPr/>
      </dsp:nvSpPr>
      <dsp:spPr>
        <a:xfrm>
          <a:off x="3498594" y="197056"/>
          <a:ext cx="910844" cy="911098"/>
        </a:xfrm>
        <a:prstGeom prst="ellips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4F25D1-9831-4D62-94B1-482BC98C427F}">
      <dsp:nvSpPr>
        <dsp:cNvPr id="0" name=""/>
        <dsp:cNvSpPr/>
      </dsp:nvSpPr>
      <dsp:spPr>
        <a:xfrm>
          <a:off x="3852421" y="506346"/>
          <a:ext cx="1219200" cy="88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310" tIns="67310" rIns="67310" bIns="67310" numCol="1" spcCol="1270" anchor="ctr" anchorCtr="0">
          <a:noAutofit/>
        </a:bodyPr>
        <a:lstStyle/>
        <a:p>
          <a:pPr marL="0" lvl="0" indent="0" algn="l" defTabSz="2355850">
            <a:lnSpc>
              <a:spcPct val="90000"/>
            </a:lnSpc>
            <a:spcBef>
              <a:spcPct val="0"/>
            </a:spcBef>
            <a:spcAft>
              <a:spcPct val="10000"/>
            </a:spcAft>
            <a:buNone/>
          </a:pPr>
          <a:endParaRPr lang="en-US" sz="5300" kern="1200" dirty="0"/>
        </a:p>
      </dsp:txBody>
      <dsp:txXfrm>
        <a:off x="3852421" y="506346"/>
        <a:ext cx="1219200" cy="881800"/>
      </dsp:txXfrm>
    </dsp:sp>
    <dsp:sp modelId="{6C57D8DE-5B7A-478D-B100-D1AABCCC8AD4}">
      <dsp:nvSpPr>
        <dsp:cNvPr id="0" name=""/>
        <dsp:cNvSpPr/>
      </dsp:nvSpPr>
      <dsp:spPr>
        <a:xfrm>
          <a:off x="3869857" y="1575929"/>
          <a:ext cx="910844" cy="911098"/>
        </a:xfrm>
        <a:prstGeom prst="ellips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735A2-9416-47E9-99FD-5C7B7E6FBB1F}">
      <dsp:nvSpPr>
        <dsp:cNvPr id="0" name=""/>
        <dsp:cNvSpPr/>
      </dsp:nvSpPr>
      <dsp:spPr>
        <a:xfrm>
          <a:off x="4209545" y="1541068"/>
          <a:ext cx="1219200" cy="88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310" tIns="67310" rIns="67310" bIns="67310" numCol="1" spcCol="1270" anchor="ctr" anchorCtr="0">
          <a:noAutofit/>
        </a:bodyPr>
        <a:lstStyle/>
        <a:p>
          <a:pPr marL="0" lvl="0" indent="0" algn="l" defTabSz="2355850">
            <a:lnSpc>
              <a:spcPct val="90000"/>
            </a:lnSpc>
            <a:spcBef>
              <a:spcPct val="0"/>
            </a:spcBef>
            <a:spcAft>
              <a:spcPct val="10000"/>
            </a:spcAft>
            <a:buNone/>
          </a:pPr>
          <a:endParaRPr lang="en-US" sz="5300" kern="1200" dirty="0"/>
        </a:p>
      </dsp:txBody>
      <dsp:txXfrm>
        <a:off x="4209545" y="1541068"/>
        <a:ext cx="1219200" cy="881800"/>
      </dsp:txXfrm>
    </dsp:sp>
    <dsp:sp modelId="{873FEC1A-1EB2-4091-B65E-2C3E59949C76}">
      <dsp:nvSpPr>
        <dsp:cNvPr id="0" name=""/>
        <dsp:cNvSpPr/>
      </dsp:nvSpPr>
      <dsp:spPr>
        <a:xfrm>
          <a:off x="3347176" y="2894321"/>
          <a:ext cx="910844" cy="911098"/>
        </a:xfrm>
        <a:prstGeom prst="ellips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8969E9-1262-444D-B146-1B1B3C3FBEA7}">
      <dsp:nvSpPr>
        <dsp:cNvPr id="0" name=""/>
        <dsp:cNvSpPr/>
      </dsp:nvSpPr>
      <dsp:spPr>
        <a:xfrm>
          <a:off x="3799837" y="2597360"/>
          <a:ext cx="1219200" cy="88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310" tIns="67310" rIns="67310" bIns="67310" numCol="1" spcCol="1270" anchor="ctr" anchorCtr="0">
          <a:noAutofit/>
        </a:bodyPr>
        <a:lstStyle/>
        <a:p>
          <a:pPr marL="0" lvl="0" indent="0" algn="l" defTabSz="2355850">
            <a:lnSpc>
              <a:spcPct val="90000"/>
            </a:lnSpc>
            <a:spcBef>
              <a:spcPct val="0"/>
            </a:spcBef>
            <a:spcAft>
              <a:spcPct val="10000"/>
            </a:spcAft>
            <a:buNone/>
          </a:pPr>
          <a:endParaRPr lang="en-US" sz="5300" kern="1200" dirty="0"/>
        </a:p>
      </dsp:txBody>
      <dsp:txXfrm>
        <a:off x="3799837" y="2597360"/>
        <a:ext cx="1219200" cy="881800"/>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C2C84-5230-480D-BC35-A6497E717216}"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4A8B2-D301-4F18-9269-E0EA4900ACCF}" type="slidenum">
              <a:rPr lang="en-US" smtClean="0"/>
              <a:t>‹#›</a:t>
            </a:fld>
            <a:endParaRPr lang="en-US"/>
          </a:p>
        </p:txBody>
      </p:sp>
    </p:spTree>
    <p:extLst>
      <p:ext uri="{BB962C8B-B14F-4D97-AF65-F5344CB8AC3E}">
        <p14:creationId xmlns:p14="http://schemas.microsoft.com/office/powerpoint/2010/main" val="405879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087E-D1B0-247B-4192-4C475164E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455394-2B56-D469-CEE9-A3994B81FA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CC7873-EF7F-5581-E67E-A9E341905260}"/>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5" name="Footer Placeholder 4">
            <a:extLst>
              <a:ext uri="{FF2B5EF4-FFF2-40B4-BE49-F238E27FC236}">
                <a16:creationId xmlns:a16="http://schemas.microsoft.com/office/drawing/2014/main" id="{702D433E-3AA2-A0C5-EDF0-0241A4729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ED1A8-9E1E-8A7C-D8DC-371642ABE0A0}"/>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292829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6321-527A-A7F7-D44D-848523B207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69C072-4F1A-E2A9-4256-1F2B457FC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3D6A3-E2E0-94DF-C720-558809E37FB4}"/>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5" name="Footer Placeholder 4">
            <a:extLst>
              <a:ext uri="{FF2B5EF4-FFF2-40B4-BE49-F238E27FC236}">
                <a16:creationId xmlns:a16="http://schemas.microsoft.com/office/drawing/2014/main" id="{5C9E7C3C-C2B2-33E6-7020-989FDFB4C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05F6D-26AC-B83F-FB36-008301212E90}"/>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2763693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8A0605-CA6E-D7DE-1510-79AE65BEF8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214ED3-2CE2-456D-613A-EB820B4632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03B79-5515-3D22-C0CC-6CB1F9242B38}"/>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5" name="Footer Placeholder 4">
            <a:extLst>
              <a:ext uri="{FF2B5EF4-FFF2-40B4-BE49-F238E27FC236}">
                <a16:creationId xmlns:a16="http://schemas.microsoft.com/office/drawing/2014/main" id="{67A7C3D5-C0E8-C45D-A506-4CB9480C9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04D8F-FE8B-53DC-9E75-B78C76F94F4D}"/>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1782237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F4F99-7B0A-BCEB-1B0E-6F3B8FA205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9FED26-1AE0-9EF0-D320-CC479F2B5B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56C90-B246-FD4E-AC6C-06484E7F54AD}"/>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5" name="Footer Placeholder 4">
            <a:extLst>
              <a:ext uri="{FF2B5EF4-FFF2-40B4-BE49-F238E27FC236}">
                <a16:creationId xmlns:a16="http://schemas.microsoft.com/office/drawing/2014/main" id="{C34A5864-7510-E546-2188-F0E8F12EB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D60F3-0206-025F-77EF-B8A12AAD8B6E}"/>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62028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AA34-C0D6-70A9-5327-D675D57DB5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67EC9E-5B93-6616-FC68-B18921C94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57C445-4A14-0785-C43D-BB10B6786564}"/>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5" name="Footer Placeholder 4">
            <a:extLst>
              <a:ext uri="{FF2B5EF4-FFF2-40B4-BE49-F238E27FC236}">
                <a16:creationId xmlns:a16="http://schemas.microsoft.com/office/drawing/2014/main" id="{D4A56B15-16DF-783C-39AF-1A5AFCFA6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C8AB3-B023-D239-B233-6D51E0FA6384}"/>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1226321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D9E8-4B4D-96C1-7F6F-BBFD53F63A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4AF10-439A-057C-FBC7-1EF9D4D750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C64910-9D5D-FF80-F73C-88B301A99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4D8DA2-5ABB-2FCD-6F59-E01B4950C5DC}"/>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6" name="Footer Placeholder 5">
            <a:extLst>
              <a:ext uri="{FF2B5EF4-FFF2-40B4-BE49-F238E27FC236}">
                <a16:creationId xmlns:a16="http://schemas.microsoft.com/office/drawing/2014/main" id="{AE5BA13C-2F10-DBC7-8265-E15B47B002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ACFA2F-8ADA-AB82-0825-25A3ED548355}"/>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3542999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6B7B-9AF1-1597-358E-C203408667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0A4241-C008-1896-B8B9-205EF91786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6FEECD-1719-C7C5-ACE5-D5E76A5588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6ABDA8-C7FC-F54F-9CF3-82EC942EE5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8F0492-4447-16EB-910B-C2F535D627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991406-CD9A-CA24-DBCA-01AA4B705B83}"/>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8" name="Footer Placeholder 7">
            <a:extLst>
              <a:ext uri="{FF2B5EF4-FFF2-40B4-BE49-F238E27FC236}">
                <a16:creationId xmlns:a16="http://schemas.microsoft.com/office/drawing/2014/main" id="{CD5538BA-2209-B5F9-5A9E-114B643D66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22E3FD-D528-7E6C-16AC-8B09156C2BE1}"/>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3423268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6DE87-97C6-C2D6-7802-62D54DF27F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F76D6C-8E97-F4E2-D805-1DB9491A7FE4}"/>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4" name="Footer Placeholder 3">
            <a:extLst>
              <a:ext uri="{FF2B5EF4-FFF2-40B4-BE49-F238E27FC236}">
                <a16:creationId xmlns:a16="http://schemas.microsoft.com/office/drawing/2014/main" id="{6AA43D39-4469-B1BB-2608-48CD8BF0B3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6248C5-13CF-29CD-0120-CE1EB455A5E9}"/>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3222610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B6A376-C4AD-E56B-0C8A-C1E7E16C0096}"/>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3" name="Footer Placeholder 2">
            <a:extLst>
              <a:ext uri="{FF2B5EF4-FFF2-40B4-BE49-F238E27FC236}">
                <a16:creationId xmlns:a16="http://schemas.microsoft.com/office/drawing/2014/main" id="{20364471-4A92-EA9E-1BBC-34BF5A2B44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9F47EB-4F20-A45F-12D4-6F667F7B92E0}"/>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355403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74AE0-D72D-A701-BEA3-CA2A49CB7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546384-21E1-ACBA-294F-AFC130C649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AA3A26-3491-A492-546C-5CBC5E84B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C7FC49-9F50-52CC-17B2-A6B86387CD85}"/>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6" name="Footer Placeholder 5">
            <a:extLst>
              <a:ext uri="{FF2B5EF4-FFF2-40B4-BE49-F238E27FC236}">
                <a16:creationId xmlns:a16="http://schemas.microsoft.com/office/drawing/2014/main" id="{97637E77-69C4-7BCD-68CE-07465CDE5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AD489-F859-6F3A-755C-D1955A9E21FB}"/>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358962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690D-76D1-8773-4778-BD28342CF7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33D074-BB20-D84E-0C38-148A3A90E5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3F7620-D89A-5B45-0806-79B277D10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0C9260-12BC-2A99-616D-1904DE0234B6}"/>
              </a:ext>
            </a:extLst>
          </p:cNvPr>
          <p:cNvSpPr>
            <a:spLocks noGrp="1"/>
          </p:cNvSpPr>
          <p:nvPr>
            <p:ph type="dt" sz="half" idx="10"/>
          </p:nvPr>
        </p:nvSpPr>
        <p:spPr/>
        <p:txBody>
          <a:bodyPr/>
          <a:lstStyle/>
          <a:p>
            <a:fld id="{BD0F055F-AC82-4498-844C-B4140EC09174}" type="datetimeFigureOut">
              <a:rPr lang="en-US" smtClean="0"/>
              <a:t>3/30/2023</a:t>
            </a:fld>
            <a:endParaRPr lang="en-US"/>
          </a:p>
        </p:txBody>
      </p:sp>
      <p:sp>
        <p:nvSpPr>
          <p:cNvPr id="6" name="Footer Placeholder 5">
            <a:extLst>
              <a:ext uri="{FF2B5EF4-FFF2-40B4-BE49-F238E27FC236}">
                <a16:creationId xmlns:a16="http://schemas.microsoft.com/office/drawing/2014/main" id="{BFFB393E-80D8-A6E6-2572-E9ED6B190A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D9FBE-885A-4EBF-6CD2-46DD7F481C84}"/>
              </a:ext>
            </a:extLst>
          </p:cNvPr>
          <p:cNvSpPr>
            <a:spLocks noGrp="1"/>
          </p:cNvSpPr>
          <p:nvPr>
            <p:ph type="sldNum" sz="quarter" idx="12"/>
          </p:nvPr>
        </p:nvSpPr>
        <p:spPr/>
        <p:txBody>
          <a:bodyPr/>
          <a:lstStyle/>
          <a:p>
            <a:fld id="{B3A1872E-DCEA-4398-BD76-C33EAA636ECE}" type="slidenum">
              <a:rPr lang="en-US" smtClean="0"/>
              <a:t>‹#›</a:t>
            </a:fld>
            <a:endParaRPr lang="en-US"/>
          </a:p>
        </p:txBody>
      </p:sp>
    </p:spTree>
    <p:extLst>
      <p:ext uri="{BB962C8B-B14F-4D97-AF65-F5344CB8AC3E}">
        <p14:creationId xmlns:p14="http://schemas.microsoft.com/office/powerpoint/2010/main" val="219241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64BC38-7CDC-1B14-05A5-0B2E776201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8F5788-8AE8-C776-F8FB-E35B6FCB9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9D04F-EB23-1F9D-29B2-E018C06894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F055F-AC82-4498-844C-B4140EC09174}" type="datetimeFigureOut">
              <a:rPr lang="en-US" smtClean="0"/>
              <a:t>3/30/2023</a:t>
            </a:fld>
            <a:endParaRPr lang="en-US"/>
          </a:p>
        </p:txBody>
      </p:sp>
      <p:sp>
        <p:nvSpPr>
          <p:cNvPr id="5" name="Footer Placeholder 4">
            <a:extLst>
              <a:ext uri="{FF2B5EF4-FFF2-40B4-BE49-F238E27FC236}">
                <a16:creationId xmlns:a16="http://schemas.microsoft.com/office/drawing/2014/main" id="{9AB60E6C-C59C-83FF-9169-E22B6457F4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BEF89B-3587-3B7D-3144-2BF5E8977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A1872E-DCEA-4398-BD76-C33EAA636ECE}" type="slidenum">
              <a:rPr lang="en-US" smtClean="0"/>
              <a:t>‹#›</a:t>
            </a:fld>
            <a:endParaRPr lang="en-US"/>
          </a:p>
        </p:txBody>
      </p:sp>
    </p:spTree>
    <p:extLst>
      <p:ext uri="{BB962C8B-B14F-4D97-AF65-F5344CB8AC3E}">
        <p14:creationId xmlns:p14="http://schemas.microsoft.com/office/powerpoint/2010/main" val="1450893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svg"/><Relationship Id="rId7" Type="http://schemas.openxmlformats.org/officeDocument/2006/relationships/image" Target="../media/image4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3.svg"/><Relationship Id="rId5" Type="http://schemas.openxmlformats.org/officeDocument/2006/relationships/image" Target="../media/image52.svg"/><Relationship Id="rId10" Type="http://schemas.openxmlformats.org/officeDocument/2006/relationships/image" Target="../media/image2.png"/><Relationship Id="rId4" Type="http://schemas.openxmlformats.org/officeDocument/2006/relationships/image" Target="../media/image51.png"/><Relationship Id="rId9"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57.png"/><Relationship Id="rId5" Type="http://schemas.openxmlformats.org/officeDocument/2006/relationships/diagramColors" Target="../diagrams/colors1.xml"/><Relationship Id="rId10" Type="http://schemas.openxmlformats.org/officeDocument/2006/relationships/image" Target="../media/image56.svg"/><Relationship Id="rId4" Type="http://schemas.openxmlformats.org/officeDocument/2006/relationships/diagramQuickStyle" Target="../diagrams/quickStyle1.xml"/><Relationship Id="rId9" Type="http://schemas.openxmlformats.org/officeDocument/2006/relationships/image" Target="../media/image55.png"/><Relationship Id="rId1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www.pexels.com/photo/agriculture-asia-asian-farm-148452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svg"/><Relationship Id="rId12" Type="http://schemas.openxmlformats.org/officeDocument/2006/relationships/image" Target="../media/image21.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svg"/><Relationship Id="rId5" Type="http://schemas.openxmlformats.org/officeDocument/2006/relationships/image" Target="../media/image25.svg"/><Relationship Id="rId10" Type="http://schemas.openxmlformats.org/officeDocument/2006/relationships/image" Target="../media/image2.png"/><Relationship Id="rId4" Type="http://schemas.openxmlformats.org/officeDocument/2006/relationships/image" Target="../media/image24.png"/><Relationship Id="rId9"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svg"/><Relationship Id="rId7"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svg"/><Relationship Id="rId5" Type="http://schemas.openxmlformats.org/officeDocument/2006/relationships/image" Target="../media/image31.svg"/><Relationship Id="rId10" Type="http://schemas.openxmlformats.org/officeDocument/2006/relationships/image" Target="../media/image2.png"/><Relationship Id="rId4" Type="http://schemas.openxmlformats.org/officeDocument/2006/relationships/image" Target="../media/image30.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3.svg"/><Relationship Id="rId5" Type="http://schemas.openxmlformats.org/officeDocument/2006/relationships/image" Target="../media/image35.svg"/><Relationship Id="rId10" Type="http://schemas.openxmlformats.org/officeDocument/2006/relationships/image" Target="../media/image2.png"/><Relationship Id="rId4" Type="http://schemas.openxmlformats.org/officeDocument/2006/relationships/image" Target="../media/image34.pn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7107BD-9F49-282A-F9DB-079A06837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1279"/>
            <a:ext cx="12192000" cy="8139379"/>
          </a:xfrm>
          <a:prstGeom prst="rect">
            <a:avLst/>
          </a:prstGeom>
        </p:spPr>
      </p:pic>
      <p:sp>
        <p:nvSpPr>
          <p:cNvPr id="7" name="TextBox 7"/>
          <p:cNvSpPr txBox="1"/>
          <p:nvPr/>
        </p:nvSpPr>
        <p:spPr>
          <a:xfrm>
            <a:off x="1901563" y="2629872"/>
            <a:ext cx="5535552" cy="948016"/>
          </a:xfrm>
          <a:prstGeom prst="rect">
            <a:avLst/>
          </a:prstGeom>
        </p:spPr>
        <p:txBody>
          <a:bodyPr wrap="square" lIns="0" tIns="0" rIns="0" bIns="0" rtlCol="0" anchor="t">
            <a:spAutoFit/>
          </a:bodyPr>
          <a:lstStyle/>
          <a:p>
            <a:pPr>
              <a:lnSpc>
                <a:spcPts val="8400"/>
              </a:lnSpc>
            </a:pPr>
            <a:endParaRPr lang="en-US" sz="4400" b="1" spc="294" dirty="0">
              <a:solidFill>
                <a:srgbClr val="FFFFFF"/>
              </a:solidFill>
              <a:latin typeface="Roboto Bold"/>
            </a:endParaRPr>
          </a:p>
        </p:txBody>
      </p:sp>
      <p:sp>
        <p:nvSpPr>
          <p:cNvPr id="8" name="TextBox 8"/>
          <p:cNvSpPr txBox="1"/>
          <p:nvPr/>
        </p:nvSpPr>
        <p:spPr>
          <a:xfrm>
            <a:off x="6654295" y="2629872"/>
            <a:ext cx="4334265" cy="948016"/>
          </a:xfrm>
          <a:prstGeom prst="rect">
            <a:avLst/>
          </a:prstGeom>
        </p:spPr>
        <p:txBody>
          <a:bodyPr wrap="square" lIns="0" tIns="0" rIns="0" bIns="0" rtlCol="0" anchor="t">
            <a:spAutoFit/>
          </a:bodyPr>
          <a:lstStyle/>
          <a:p>
            <a:pPr>
              <a:lnSpc>
                <a:spcPts val="8400"/>
              </a:lnSpc>
            </a:pPr>
            <a:endParaRPr lang="en-US" sz="4000" b="1" spc="294" dirty="0">
              <a:solidFill>
                <a:srgbClr val="00F6DC"/>
              </a:solidFill>
              <a:latin typeface="Roboto Bold"/>
            </a:endParaRPr>
          </a:p>
        </p:txBody>
      </p:sp>
      <p:sp>
        <p:nvSpPr>
          <p:cNvPr id="9" name="TextBox 9"/>
          <p:cNvSpPr txBox="1"/>
          <p:nvPr/>
        </p:nvSpPr>
        <p:spPr>
          <a:xfrm>
            <a:off x="3271961" y="3754013"/>
            <a:ext cx="5289491" cy="282129"/>
          </a:xfrm>
          <a:prstGeom prst="rect">
            <a:avLst/>
          </a:prstGeom>
        </p:spPr>
        <p:txBody>
          <a:bodyPr lIns="0" tIns="0" rIns="0" bIns="0" rtlCol="0" anchor="t">
            <a:spAutoFit/>
          </a:bodyPr>
          <a:lstStyle/>
          <a:p>
            <a:pPr algn="ctr">
              <a:lnSpc>
                <a:spcPts val="2239"/>
              </a:lnSpc>
            </a:pPr>
            <a:endParaRPr lang="en-US" sz="2000" dirty="0">
              <a:solidFill>
                <a:srgbClr val="FFFFFF"/>
              </a:solidFill>
              <a:latin typeface="Lato"/>
            </a:endParaRPr>
          </a:p>
        </p:txBody>
      </p:sp>
      <p:sp>
        <p:nvSpPr>
          <p:cNvPr id="31" name="TextBox 7">
            <a:extLst>
              <a:ext uri="{FF2B5EF4-FFF2-40B4-BE49-F238E27FC236}">
                <a16:creationId xmlns:a16="http://schemas.microsoft.com/office/drawing/2014/main" id="{1DC807F4-0288-5B1B-5B4E-A1676BBA0718}"/>
              </a:ext>
            </a:extLst>
          </p:cNvPr>
          <p:cNvSpPr txBox="1"/>
          <p:nvPr/>
        </p:nvSpPr>
        <p:spPr>
          <a:xfrm>
            <a:off x="6617289" y="5472520"/>
            <a:ext cx="5535552" cy="981038"/>
          </a:xfrm>
          <a:prstGeom prst="rect">
            <a:avLst/>
          </a:prstGeom>
        </p:spPr>
        <p:txBody>
          <a:bodyPr wrap="square" lIns="0" tIns="0" rIns="0" bIns="0" rtlCol="0" anchor="t">
            <a:spAutoFit/>
          </a:bodyPr>
          <a:lstStyle/>
          <a:p>
            <a:pPr>
              <a:lnSpc>
                <a:spcPts val="8400"/>
              </a:lnSpc>
            </a:pPr>
            <a:r>
              <a:rPr lang="en-US" sz="5400" b="1" spc="294" dirty="0" err="1">
                <a:solidFill>
                  <a:srgbClr val="FFFFFF"/>
                </a:solidFill>
                <a:latin typeface="Roboto Bold"/>
              </a:rPr>
              <a:t>Clim</a:t>
            </a:r>
            <a:r>
              <a:rPr lang="en-US" sz="5400" b="1" spc="294" dirty="0">
                <a:solidFill>
                  <a:srgbClr val="FFFFFF"/>
                </a:solidFill>
                <a:latin typeface="Roboto Bold"/>
              </a:rPr>
              <a:t> </a:t>
            </a:r>
          </a:p>
        </p:txBody>
      </p:sp>
      <p:sp>
        <p:nvSpPr>
          <p:cNvPr id="32" name="TextBox 8">
            <a:extLst>
              <a:ext uri="{FF2B5EF4-FFF2-40B4-BE49-F238E27FC236}">
                <a16:creationId xmlns:a16="http://schemas.microsoft.com/office/drawing/2014/main" id="{35DE3970-6734-0664-BBF4-3AD945B64CCA}"/>
              </a:ext>
            </a:extLst>
          </p:cNvPr>
          <p:cNvSpPr txBox="1"/>
          <p:nvPr/>
        </p:nvSpPr>
        <p:spPr>
          <a:xfrm>
            <a:off x="8178504" y="5472520"/>
            <a:ext cx="4334265" cy="981038"/>
          </a:xfrm>
          <a:prstGeom prst="rect">
            <a:avLst/>
          </a:prstGeom>
        </p:spPr>
        <p:txBody>
          <a:bodyPr wrap="square" lIns="0" tIns="0" rIns="0" bIns="0" rtlCol="0" anchor="t">
            <a:spAutoFit/>
          </a:bodyPr>
          <a:lstStyle/>
          <a:p>
            <a:pPr>
              <a:lnSpc>
                <a:spcPts val="8400"/>
              </a:lnSpc>
            </a:pPr>
            <a:r>
              <a:rPr lang="en-US" sz="5400" b="1" spc="294" dirty="0">
                <a:solidFill>
                  <a:srgbClr val="00F6DC"/>
                </a:solidFill>
                <a:latin typeface="Roboto Bold"/>
              </a:rPr>
              <a:t>-Control</a:t>
            </a:r>
            <a:endParaRPr lang="en-US" sz="4800" b="1" spc="294" dirty="0">
              <a:solidFill>
                <a:srgbClr val="00F6DC"/>
              </a:solidFill>
              <a:latin typeface="Roboto Bold"/>
            </a:endParaRPr>
          </a:p>
        </p:txBody>
      </p:sp>
      <p:sp>
        <p:nvSpPr>
          <p:cNvPr id="33" name="TextBox 9">
            <a:extLst>
              <a:ext uri="{FF2B5EF4-FFF2-40B4-BE49-F238E27FC236}">
                <a16:creationId xmlns:a16="http://schemas.microsoft.com/office/drawing/2014/main" id="{A1794538-D1FB-ACE7-68AC-414CD3C7187D}"/>
              </a:ext>
            </a:extLst>
          </p:cNvPr>
          <p:cNvSpPr txBox="1"/>
          <p:nvPr/>
        </p:nvSpPr>
        <p:spPr>
          <a:xfrm>
            <a:off x="5351574" y="6575871"/>
            <a:ext cx="5289491" cy="282129"/>
          </a:xfrm>
          <a:prstGeom prst="rect">
            <a:avLst/>
          </a:prstGeom>
        </p:spPr>
        <p:txBody>
          <a:bodyPr lIns="0" tIns="0" rIns="0" bIns="0" rtlCol="0" anchor="t">
            <a:spAutoFit/>
          </a:bodyPr>
          <a:lstStyle/>
          <a:p>
            <a:pPr algn="ctr">
              <a:lnSpc>
                <a:spcPts val="2239"/>
              </a:lnSpc>
            </a:pPr>
            <a:r>
              <a:rPr lang="en-US" sz="2000" dirty="0">
                <a:solidFill>
                  <a:srgbClr val="FFFFFF"/>
                </a:solidFill>
                <a:latin typeface="Lato"/>
              </a:rPr>
              <a:t>The Social Awareness to protect the world. </a:t>
            </a:r>
          </a:p>
        </p:txBody>
      </p:sp>
      <p:pic>
        <p:nvPicPr>
          <p:cNvPr id="12" name="Graphic 11" descr="Cloud with solid fill">
            <a:extLst>
              <a:ext uri="{FF2B5EF4-FFF2-40B4-BE49-F238E27FC236}">
                <a16:creationId xmlns:a16="http://schemas.microsoft.com/office/drawing/2014/main" id="{CA01D994-1DB5-B705-7C3B-BE13F76AAE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24877" y="5506035"/>
            <a:ext cx="942246" cy="942246"/>
          </a:xfrm>
          <a:prstGeom prst="rect">
            <a:avLst/>
          </a:prstGeom>
        </p:spPr>
      </p:pic>
    </p:spTree>
    <p:extLst>
      <p:ext uri="{BB962C8B-B14F-4D97-AF65-F5344CB8AC3E}">
        <p14:creationId xmlns:p14="http://schemas.microsoft.com/office/powerpoint/2010/main" val="3797790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11FEB59-3388-5B6C-6797-CA69FAFAE26A}"/>
              </a:ext>
            </a:extLst>
          </p:cNvPr>
          <p:cNvSpPr txBox="1"/>
          <p:nvPr/>
        </p:nvSpPr>
        <p:spPr>
          <a:xfrm>
            <a:off x="406400" y="177800"/>
            <a:ext cx="4673600" cy="830997"/>
          </a:xfrm>
          <a:prstGeom prst="rect">
            <a:avLst/>
          </a:prstGeom>
          <a:noFill/>
        </p:spPr>
        <p:txBody>
          <a:bodyPr wrap="squar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Concept</a:t>
            </a:r>
          </a:p>
        </p:txBody>
      </p:sp>
      <p:sp>
        <p:nvSpPr>
          <p:cNvPr id="49" name="TextBox 48">
            <a:extLst>
              <a:ext uri="{FF2B5EF4-FFF2-40B4-BE49-F238E27FC236}">
                <a16:creationId xmlns:a16="http://schemas.microsoft.com/office/drawing/2014/main" id="{810E080E-F916-84BE-1A14-D4E83849AB1D}"/>
              </a:ext>
            </a:extLst>
          </p:cNvPr>
          <p:cNvSpPr txBox="1"/>
          <p:nvPr/>
        </p:nvSpPr>
        <p:spPr>
          <a:xfrm>
            <a:off x="2097760" y="786599"/>
            <a:ext cx="5293360" cy="646331"/>
          </a:xfrm>
          <a:prstGeom prst="rect">
            <a:avLst/>
          </a:prstGeom>
          <a:noFill/>
        </p:spPr>
        <p:txBody>
          <a:bodyPr wrap="square" rtlCol="0">
            <a:spAutoFit/>
          </a:bodyPr>
          <a:lstStyle/>
          <a:p>
            <a:r>
              <a:rPr lang="en-US" sz="3600" b="1" dirty="0">
                <a:solidFill>
                  <a:srgbClr val="05665C"/>
                </a:solidFill>
                <a:latin typeface="Times New Roman" panose="02020603050405020304" pitchFamily="18" charset="0"/>
                <a:cs typeface="Times New Roman" panose="02020603050405020304" pitchFamily="18" charset="0"/>
              </a:rPr>
              <a:t>Objectives </a:t>
            </a:r>
          </a:p>
        </p:txBody>
      </p:sp>
      <p:sp>
        <p:nvSpPr>
          <p:cNvPr id="6" name="Rectangle 5">
            <a:extLst>
              <a:ext uri="{FF2B5EF4-FFF2-40B4-BE49-F238E27FC236}">
                <a16:creationId xmlns:a16="http://schemas.microsoft.com/office/drawing/2014/main" id="{33F04B0B-AC02-55AE-8802-22D9E7F957B0}"/>
              </a:ext>
            </a:extLst>
          </p:cNvPr>
          <p:cNvSpPr/>
          <p:nvPr/>
        </p:nvSpPr>
        <p:spPr>
          <a:xfrm>
            <a:off x="1338139" y="1791906"/>
            <a:ext cx="1207098" cy="828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5634DA-2267-26A5-E5D0-D633702D4629}"/>
              </a:ext>
            </a:extLst>
          </p:cNvPr>
          <p:cNvSpPr/>
          <p:nvPr/>
        </p:nvSpPr>
        <p:spPr>
          <a:xfrm>
            <a:off x="8072019" y="1791906"/>
            <a:ext cx="2344599" cy="981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7883C4-BD1D-A553-E4A5-EBA74544805A}"/>
              </a:ext>
            </a:extLst>
          </p:cNvPr>
          <p:cNvSpPr txBox="1"/>
          <p:nvPr/>
        </p:nvSpPr>
        <p:spPr>
          <a:xfrm>
            <a:off x="1061778" y="1863528"/>
            <a:ext cx="10068444" cy="3851182"/>
          </a:xfrm>
          <a:prstGeom prst="rect">
            <a:avLst/>
          </a:prstGeom>
          <a:noFill/>
        </p:spPr>
        <p:txBody>
          <a:bodyPr wrap="square" rtlCol="0">
            <a:spAutoFit/>
          </a:bodyPr>
          <a:lstStyle/>
          <a:p>
            <a:pPr marL="0" marR="0">
              <a:lnSpc>
                <a:spcPct val="115000"/>
              </a:lnSpc>
              <a:spcBef>
                <a:spcPts val="0"/>
              </a:spcBef>
              <a:spcAft>
                <a:spcPts val="0"/>
              </a:spcAft>
            </a:pPr>
            <a:r>
              <a:rPr lang="en-US"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objective is to provide a convenient facility to farmers and  to the people which enables them to self-diagnose their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surroundings</a:t>
            </a:r>
            <a:r>
              <a:rPr lang="en-US"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and get an effective solution for the problem and connect with the world to make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climate </a:t>
            </a:r>
            <a:r>
              <a:rPr lang="en-US"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efficient and sustainable </a:t>
            </a:r>
          </a:p>
          <a:p>
            <a:pPr marL="0" marR="0">
              <a:lnSpc>
                <a:spcPct val="115000"/>
              </a:lnSpc>
              <a:spcBef>
                <a:spcPts val="0"/>
              </a:spcBef>
              <a:spcAft>
                <a:spcPts val="0"/>
              </a:spcAft>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IN" b="1" dirty="0">
                <a:solidFill>
                  <a:srgbClr val="000000"/>
                </a:solidFill>
                <a:latin typeface="Open Sans" panose="020B0606030504020204" pitchFamily="34" charset="0"/>
                <a:ea typeface="Open Sans" panose="020B0606030504020204" pitchFamily="34" charset="0"/>
                <a:cs typeface="Open Sans" panose="020B0606030504020204" pitchFamily="34" charset="0"/>
              </a:rPr>
              <a:t>Limiting global warming</a:t>
            </a:r>
            <a:endPar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IN" b="1" dirty="0">
                <a:solidFill>
                  <a:srgbClr val="000000"/>
                </a:solidFill>
                <a:latin typeface="Open Sans" panose="020B0606030504020204" pitchFamily="34" charset="0"/>
                <a:ea typeface="Open Sans" panose="020B0606030504020204" pitchFamily="34" charset="0"/>
                <a:cs typeface="Open Sans" panose="020B0606030504020204" pitchFamily="34" charset="0"/>
              </a:rPr>
              <a:t>Increasing energy efficiency</a:t>
            </a:r>
            <a:endPar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IN" b="1" dirty="0">
                <a:solidFill>
                  <a:srgbClr val="000000"/>
                </a:solidFill>
                <a:latin typeface="Open Sans" panose="020B0606030504020204" pitchFamily="34" charset="0"/>
                <a:ea typeface="Open Sans" panose="020B0606030504020204" pitchFamily="34" charset="0"/>
                <a:cs typeface="Open Sans" panose="020B0606030504020204" pitchFamily="34" charset="0"/>
              </a:rPr>
              <a:t>Building resilience</a:t>
            </a:r>
            <a:endParaRPr lang="en-US" b="1"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b="1" dirty="0">
                <a:latin typeface="Open Sans" panose="020B0606030504020204" pitchFamily="34" charset="0"/>
                <a:ea typeface="Open Sans" panose="020B0606030504020204" pitchFamily="34" charset="0"/>
                <a:cs typeface="Open Sans" panose="020B0606030504020204" pitchFamily="34" charset="0"/>
              </a:rPr>
              <a:t>Make People aware of the conditions</a:t>
            </a:r>
          </a:p>
          <a:p>
            <a:pPr marL="342900" marR="0" lvl="0" indent="-342900">
              <a:lnSpc>
                <a:spcPct val="115000"/>
              </a:lnSpc>
              <a:spcBef>
                <a:spcPts val="0"/>
              </a:spcBef>
              <a:spcAft>
                <a:spcPts val="0"/>
              </a:spcAft>
              <a:buFont typeface="Symbol" panose="05050102010706020507" pitchFamily="18" charset="2"/>
              <a:buChar char=""/>
            </a:pPr>
            <a:r>
              <a:rPr lang="en-US" b="1" dirty="0">
                <a:effectLst/>
                <a:latin typeface="Open Sans" panose="020B0606030504020204" pitchFamily="34" charset="0"/>
                <a:ea typeface="Open Sans" panose="020B0606030504020204" pitchFamily="34" charset="0"/>
                <a:cs typeface="Open Sans" panose="020B0606030504020204" pitchFamily="34" charset="0"/>
              </a:rPr>
              <a:t>More experimental knowledge that we can obtain in real life.</a:t>
            </a:r>
          </a:p>
          <a:p>
            <a:pPr marL="342900" marR="0" lvl="0" indent="-342900">
              <a:lnSpc>
                <a:spcPct val="115000"/>
              </a:lnSpc>
              <a:spcBef>
                <a:spcPts val="0"/>
              </a:spcBef>
              <a:spcAft>
                <a:spcPts val="0"/>
              </a:spcAft>
              <a:buFont typeface="Symbol" panose="05050102010706020507" pitchFamily="18" charset="2"/>
              <a:buChar char=""/>
            </a:pPr>
            <a:r>
              <a:rPr lang="en-US" b="1" dirty="0">
                <a:latin typeface="Open Sans" panose="020B0606030504020204" pitchFamily="34" charset="0"/>
                <a:ea typeface="Open Sans" panose="020B0606030504020204" pitchFamily="34" charset="0"/>
                <a:cs typeface="Open Sans" panose="020B0606030504020204" pitchFamily="34" charset="0"/>
              </a:rPr>
              <a:t>Put this knowledge into animations for better understanding.</a:t>
            </a:r>
            <a:endParaRPr lang="en-US" b="1" dirty="0">
              <a:effectLst/>
              <a:latin typeface="Open Sans" panose="020B0606030504020204" pitchFamily="34" charset="0"/>
              <a:ea typeface="Open Sans" panose="020B0606030504020204" pitchFamily="34" charset="0"/>
              <a:cs typeface="Open Sans" panose="020B0606030504020204" pitchFamily="34" charset="0"/>
            </a:endParaRPr>
          </a:p>
          <a:p>
            <a:pPr marL="4114800" marR="0">
              <a:lnSpc>
                <a:spcPct val="107000"/>
              </a:lnSpc>
              <a:spcBef>
                <a:spcPts val="0"/>
              </a:spcBef>
              <a:spcAft>
                <a:spcPts val="0"/>
              </a:spcAft>
            </a:pPr>
            <a:r>
              <a:rPr lang="en-US" dirty="0">
                <a:effectLst/>
                <a:latin typeface="Open Sans" panose="020B0606030504020204" pitchFamily="34" charset="0"/>
                <a:ea typeface="Open Sans" panose="020B0606030504020204" pitchFamily="34" charset="0"/>
                <a:cs typeface="Open Sans" panose="020B0606030504020204" pitchFamily="34" charset="0"/>
              </a:rPr>
              <a:t> </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Frame 4">
            <a:extLst>
              <a:ext uri="{FF2B5EF4-FFF2-40B4-BE49-F238E27FC236}">
                <a16:creationId xmlns:a16="http://schemas.microsoft.com/office/drawing/2014/main" id="{75CC6972-298C-4793-EE06-88DC2922B946}"/>
              </a:ext>
            </a:extLst>
          </p:cNvPr>
          <p:cNvSpPr/>
          <p:nvPr/>
        </p:nvSpPr>
        <p:spPr>
          <a:xfrm>
            <a:off x="196770" y="162046"/>
            <a:ext cx="11852476" cy="6438417"/>
          </a:xfrm>
          <a:prstGeom prst="frame">
            <a:avLst>
              <a:gd name="adj1" fmla="val 1369"/>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0B4A6"/>
              </a:solidFill>
            </a:endParaRPr>
          </a:p>
        </p:txBody>
      </p:sp>
      <p:pic>
        <p:nvPicPr>
          <p:cNvPr id="3" name="Graphic 2" descr="Cloud with solid fill">
            <a:extLst>
              <a:ext uri="{FF2B5EF4-FFF2-40B4-BE49-F238E27FC236}">
                <a16:creationId xmlns:a16="http://schemas.microsoft.com/office/drawing/2014/main" id="{074C04CD-947D-55A3-7B8E-98F366B60A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55514" y="634361"/>
            <a:ext cx="942246" cy="942246"/>
          </a:xfrm>
          <a:prstGeom prst="rect">
            <a:avLst/>
          </a:prstGeom>
        </p:spPr>
      </p:pic>
    </p:spTree>
    <p:extLst>
      <p:ext uri="{BB962C8B-B14F-4D97-AF65-F5344CB8AC3E}">
        <p14:creationId xmlns:p14="http://schemas.microsoft.com/office/powerpoint/2010/main" val="2607126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97C52016-515D-5C1E-05D4-F9F220B33DCD}"/>
              </a:ext>
            </a:extLst>
          </p:cNvPr>
          <p:cNvSpPr txBox="1"/>
          <p:nvPr/>
        </p:nvSpPr>
        <p:spPr>
          <a:xfrm>
            <a:off x="10811877" y="-120550"/>
            <a:ext cx="703747" cy="2177951"/>
          </a:xfrm>
          <a:prstGeom prst="rect">
            <a:avLst/>
          </a:prstGeom>
        </p:spPr>
        <p:txBody>
          <a:bodyPr lIns="33867" tIns="33867" rIns="33867" bIns="33867" rtlCol="0" anchor="ctr"/>
          <a:lstStyle/>
          <a:p>
            <a:pPr algn="ctr">
              <a:lnSpc>
                <a:spcPts val="2239"/>
              </a:lnSpc>
            </a:pPr>
            <a:endParaRPr sz="1200"/>
          </a:p>
        </p:txBody>
      </p:sp>
      <p:sp>
        <p:nvSpPr>
          <p:cNvPr id="5" name="TextBox 4">
            <a:extLst>
              <a:ext uri="{FF2B5EF4-FFF2-40B4-BE49-F238E27FC236}">
                <a16:creationId xmlns:a16="http://schemas.microsoft.com/office/drawing/2014/main" id="{497A2D49-9990-7592-654F-80185F76EE91}"/>
              </a:ext>
            </a:extLst>
          </p:cNvPr>
          <p:cNvSpPr txBox="1"/>
          <p:nvPr/>
        </p:nvSpPr>
        <p:spPr>
          <a:xfrm>
            <a:off x="1738510" y="968425"/>
            <a:ext cx="5882640" cy="584775"/>
          </a:xfrm>
          <a:prstGeom prst="rect">
            <a:avLst/>
          </a:prstGeom>
          <a:noFill/>
        </p:spPr>
        <p:txBody>
          <a:bodyPr wrap="square" rtlCol="0">
            <a:spAutoFit/>
          </a:bodyPr>
          <a:lstStyle/>
          <a:p>
            <a:r>
              <a:rPr lang="en-US" sz="3200" b="1" dirty="0">
                <a:solidFill>
                  <a:srgbClr val="326B32"/>
                </a:solidFill>
                <a:latin typeface="Kozuka Gothic Pro B" panose="020B0800000000000000" pitchFamily="34" charset="-128"/>
                <a:ea typeface="Kozuka Gothic Pro B" panose="020B0800000000000000" pitchFamily="34" charset="-128"/>
              </a:rPr>
              <a:t>Technical Viability </a:t>
            </a:r>
          </a:p>
        </p:txBody>
      </p:sp>
      <p:sp>
        <p:nvSpPr>
          <p:cNvPr id="6" name="Frame 5">
            <a:extLst>
              <a:ext uri="{FF2B5EF4-FFF2-40B4-BE49-F238E27FC236}">
                <a16:creationId xmlns:a16="http://schemas.microsoft.com/office/drawing/2014/main" id="{A544E8DF-57B9-31F1-B3BA-1D52EB62A88C}"/>
              </a:ext>
            </a:extLst>
          </p:cNvPr>
          <p:cNvSpPr/>
          <p:nvPr/>
        </p:nvSpPr>
        <p:spPr>
          <a:xfrm>
            <a:off x="196770" y="162046"/>
            <a:ext cx="11852476" cy="6438417"/>
          </a:xfrm>
          <a:prstGeom prst="frame">
            <a:avLst>
              <a:gd name="adj1" fmla="val 1369"/>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0B4A6"/>
              </a:solidFill>
            </a:endParaRPr>
          </a:p>
        </p:txBody>
      </p:sp>
      <p:sp>
        <p:nvSpPr>
          <p:cNvPr id="7" name="TextBox 6">
            <a:extLst>
              <a:ext uri="{FF2B5EF4-FFF2-40B4-BE49-F238E27FC236}">
                <a16:creationId xmlns:a16="http://schemas.microsoft.com/office/drawing/2014/main" id="{029C0D67-4FB4-2548-3A12-0FFD64308CD3}"/>
              </a:ext>
            </a:extLst>
          </p:cNvPr>
          <p:cNvSpPr txBox="1"/>
          <p:nvPr/>
        </p:nvSpPr>
        <p:spPr>
          <a:xfrm>
            <a:off x="1127762" y="2057401"/>
            <a:ext cx="5069840" cy="3785652"/>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Roboto" panose="02000000000000000000" pitchFamily="2" charset="0"/>
                <a:ea typeface="Roboto" panose="02000000000000000000" pitchFamily="2" charset="0"/>
              </a:rPr>
              <a:t>All the animator will work their best to make people understand about the unpredictable effects.</a:t>
            </a:r>
          </a:p>
          <a:p>
            <a:endParaRPr lang="en-US" sz="2000" b="1"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000" b="1" dirty="0">
                <a:latin typeface="Roboto" panose="02000000000000000000" pitchFamily="2" charset="0"/>
                <a:ea typeface="Roboto" panose="02000000000000000000" pitchFamily="2" charset="0"/>
              </a:rPr>
              <a:t>Increase reach to renowned Ngo’s so that the awareness gets up to all the people.</a:t>
            </a:r>
          </a:p>
          <a:p>
            <a:pPr marL="342900" indent="-342900">
              <a:buFont typeface="Arial" panose="020B0604020202020204" pitchFamily="34" charset="0"/>
              <a:buChar char="•"/>
            </a:pPr>
            <a:endParaRPr lang="en-US" sz="2000" b="1"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000" b="1" dirty="0">
                <a:latin typeface="Roboto" panose="02000000000000000000" pitchFamily="2" charset="0"/>
                <a:ea typeface="Roboto" panose="02000000000000000000" pitchFamily="2" charset="0"/>
              </a:rPr>
              <a:t>the quality of Data set improve the prediction probability percentage will also gets improve and become more reliable.  </a:t>
            </a:r>
          </a:p>
        </p:txBody>
      </p:sp>
      <p:pic>
        <p:nvPicPr>
          <p:cNvPr id="2" name="Graphic 1" descr="Cloud with solid fill">
            <a:extLst>
              <a:ext uri="{FF2B5EF4-FFF2-40B4-BE49-F238E27FC236}">
                <a16:creationId xmlns:a16="http://schemas.microsoft.com/office/drawing/2014/main" id="{361406A6-C7B4-1729-9F17-BC085A3A7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6264" y="710312"/>
            <a:ext cx="942246" cy="942246"/>
          </a:xfrm>
          <a:prstGeom prst="rect">
            <a:avLst/>
          </a:prstGeom>
        </p:spPr>
      </p:pic>
      <p:pic>
        <p:nvPicPr>
          <p:cNvPr id="10" name="Graphic 9" descr="Test tubes with solid fill">
            <a:extLst>
              <a:ext uri="{FF2B5EF4-FFF2-40B4-BE49-F238E27FC236}">
                <a16:creationId xmlns:a16="http://schemas.microsoft.com/office/drawing/2014/main" id="{ED368909-EF68-A7B6-C1DB-038532618C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9277" y="3035827"/>
            <a:ext cx="914400" cy="914400"/>
          </a:xfrm>
          <a:prstGeom prst="rect">
            <a:avLst/>
          </a:prstGeom>
        </p:spPr>
      </p:pic>
      <p:sp>
        <p:nvSpPr>
          <p:cNvPr id="12" name="Arrow: Right 11">
            <a:extLst>
              <a:ext uri="{FF2B5EF4-FFF2-40B4-BE49-F238E27FC236}">
                <a16:creationId xmlns:a16="http://schemas.microsoft.com/office/drawing/2014/main" id="{AD4D67E0-4B3C-6C0A-3778-2F06D49FE7D5}"/>
              </a:ext>
            </a:extLst>
          </p:cNvPr>
          <p:cNvSpPr/>
          <p:nvPr/>
        </p:nvSpPr>
        <p:spPr>
          <a:xfrm>
            <a:off x="8447000" y="3381254"/>
            <a:ext cx="438447" cy="266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Head with gears with solid fill">
            <a:extLst>
              <a:ext uri="{FF2B5EF4-FFF2-40B4-BE49-F238E27FC236}">
                <a16:creationId xmlns:a16="http://schemas.microsoft.com/office/drawing/2014/main" id="{FB32B08C-8179-13A9-99EB-168A4D8455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49008" y="3067144"/>
            <a:ext cx="914400" cy="914400"/>
          </a:xfrm>
          <a:prstGeom prst="rect">
            <a:avLst/>
          </a:prstGeom>
        </p:spPr>
      </p:pic>
      <p:pic>
        <p:nvPicPr>
          <p:cNvPr id="16" name="Graphic 15" descr="Video camera with solid fill">
            <a:extLst>
              <a:ext uri="{FF2B5EF4-FFF2-40B4-BE49-F238E27FC236}">
                <a16:creationId xmlns:a16="http://schemas.microsoft.com/office/drawing/2014/main" id="{67AA523F-2773-1971-DA5A-EBAE94AFFE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48770" y="3057311"/>
            <a:ext cx="914400" cy="914400"/>
          </a:xfrm>
          <a:prstGeom prst="rect">
            <a:avLst/>
          </a:prstGeom>
        </p:spPr>
      </p:pic>
      <p:sp>
        <p:nvSpPr>
          <p:cNvPr id="17" name="Arrow: Right 16">
            <a:extLst>
              <a:ext uri="{FF2B5EF4-FFF2-40B4-BE49-F238E27FC236}">
                <a16:creationId xmlns:a16="http://schemas.microsoft.com/office/drawing/2014/main" id="{824EE988-1147-4A6E-4882-4205CBC23133}"/>
              </a:ext>
            </a:extLst>
          </p:cNvPr>
          <p:cNvSpPr/>
          <p:nvPr/>
        </p:nvSpPr>
        <p:spPr>
          <a:xfrm>
            <a:off x="10126493" y="3381254"/>
            <a:ext cx="438447" cy="266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74275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277E2137-DDBE-8A83-8ADA-B82FC041F89F}"/>
              </a:ext>
            </a:extLst>
          </p:cNvPr>
          <p:cNvSpPr txBox="1"/>
          <p:nvPr/>
        </p:nvSpPr>
        <p:spPr>
          <a:xfrm>
            <a:off x="10811877" y="-120550"/>
            <a:ext cx="703747" cy="2177951"/>
          </a:xfrm>
          <a:prstGeom prst="rect">
            <a:avLst/>
          </a:prstGeom>
        </p:spPr>
        <p:txBody>
          <a:bodyPr lIns="33867" tIns="33867" rIns="33867" bIns="33867" rtlCol="0" anchor="ctr"/>
          <a:lstStyle/>
          <a:p>
            <a:pPr algn="ctr">
              <a:lnSpc>
                <a:spcPts val="2239"/>
              </a:lnSpc>
            </a:pPr>
            <a:endParaRPr sz="1200"/>
          </a:p>
        </p:txBody>
      </p:sp>
      <p:sp>
        <p:nvSpPr>
          <p:cNvPr id="5" name="TextBox 4">
            <a:extLst>
              <a:ext uri="{FF2B5EF4-FFF2-40B4-BE49-F238E27FC236}">
                <a16:creationId xmlns:a16="http://schemas.microsoft.com/office/drawing/2014/main" id="{E85C9D7B-1389-5ACB-A444-7455280E3DB9}"/>
              </a:ext>
            </a:extLst>
          </p:cNvPr>
          <p:cNvSpPr txBox="1"/>
          <p:nvPr/>
        </p:nvSpPr>
        <p:spPr>
          <a:xfrm>
            <a:off x="1744326" y="1792327"/>
            <a:ext cx="8354714" cy="4093428"/>
          </a:xfrm>
          <a:prstGeom prst="rect">
            <a:avLst/>
          </a:prstGeom>
          <a:noFill/>
        </p:spPr>
        <p:txBody>
          <a:bodyPr wrap="square" rtlCol="0">
            <a:spAutoFit/>
          </a:bodyPr>
          <a:lstStyle/>
          <a:p>
            <a:pPr algn="just"/>
            <a:r>
              <a:rPr lang="en-US" sz="2000" b="1" dirty="0">
                <a:latin typeface="Roboto" panose="02000000000000000000" pitchFamily="2" charset="0"/>
                <a:ea typeface="Roboto" panose="02000000000000000000" pitchFamily="2" charset="0"/>
              </a:rPr>
              <a:t>The start-ups and Govt are investing in developing software that would cater to the digital agriculture market.</a:t>
            </a:r>
          </a:p>
          <a:p>
            <a:pPr algn="just"/>
            <a:endParaRPr lang="en-US" sz="2000" b="1" dirty="0">
              <a:latin typeface="Roboto" panose="02000000000000000000" pitchFamily="2" charset="0"/>
              <a:ea typeface="Roboto" panose="02000000000000000000" pitchFamily="2" charset="0"/>
            </a:endParaRPr>
          </a:p>
          <a:p>
            <a:pPr algn="just"/>
            <a:r>
              <a:rPr lang="en-US" sz="2000" b="1" dirty="0">
                <a:latin typeface="Roboto" panose="02000000000000000000" pitchFamily="2" charset="0"/>
                <a:ea typeface="Roboto" panose="02000000000000000000" pitchFamily="2" charset="0"/>
              </a:rPr>
              <a:t>The Department of Climate and Disaster welfare introduced various schemes to finance and support Environment.</a:t>
            </a:r>
          </a:p>
          <a:p>
            <a:pPr algn="just"/>
            <a:endParaRPr lang="en-US" sz="2000" b="1" dirty="0">
              <a:latin typeface="Roboto" panose="02000000000000000000" pitchFamily="2" charset="0"/>
              <a:ea typeface="Roboto" panose="02000000000000000000" pitchFamily="2" charset="0"/>
            </a:endParaRPr>
          </a:p>
          <a:p>
            <a:pPr algn="just"/>
            <a:r>
              <a:rPr lang="en-US" sz="2000" b="1" dirty="0">
                <a:latin typeface="Roboto" panose="02000000000000000000" pitchFamily="2" charset="0"/>
                <a:ea typeface="Roboto" panose="02000000000000000000" pitchFamily="2" charset="0"/>
              </a:rPr>
              <a:t>The transition to a low-carbon economy can also create new employment opportunities in sectors such as renewable energy, energy efficiency, and sustainable transport.</a:t>
            </a:r>
          </a:p>
          <a:p>
            <a:pPr algn="just"/>
            <a:endParaRPr lang="en-US" sz="2000" b="1" dirty="0">
              <a:latin typeface="Roboto" panose="02000000000000000000" pitchFamily="2" charset="0"/>
              <a:ea typeface="Roboto" panose="02000000000000000000" pitchFamily="2" charset="0"/>
            </a:endParaRPr>
          </a:p>
          <a:p>
            <a:pPr algn="just"/>
            <a:r>
              <a:rPr lang="en-US" sz="2000" b="1" dirty="0">
                <a:latin typeface="Roboto" panose="02000000000000000000" pitchFamily="2" charset="0"/>
                <a:ea typeface="Roboto" panose="02000000000000000000" pitchFamily="2" charset="0"/>
              </a:rPr>
              <a:t>The European Commission 2020 launched Horizon Europe Program, under which research and innovation are key driving factors.</a:t>
            </a:r>
          </a:p>
          <a:p>
            <a:pPr algn="just"/>
            <a:endParaRPr lang="en-US" sz="2000" b="1"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3C77909F-7E9C-E81E-B8DA-8A72657563E6}"/>
              </a:ext>
            </a:extLst>
          </p:cNvPr>
          <p:cNvSpPr txBox="1"/>
          <p:nvPr/>
        </p:nvSpPr>
        <p:spPr>
          <a:xfrm>
            <a:off x="2148676" y="968425"/>
            <a:ext cx="5882640" cy="584775"/>
          </a:xfrm>
          <a:prstGeom prst="rect">
            <a:avLst/>
          </a:prstGeom>
          <a:noFill/>
        </p:spPr>
        <p:txBody>
          <a:bodyPr wrap="square" rtlCol="0">
            <a:spAutoFit/>
          </a:bodyPr>
          <a:lstStyle/>
          <a:p>
            <a:r>
              <a:rPr lang="en-US" sz="3200" b="1" dirty="0">
                <a:solidFill>
                  <a:srgbClr val="326B32"/>
                </a:solidFill>
                <a:latin typeface="Kozuka Gothic Pro B" panose="020B0800000000000000" pitchFamily="34" charset="-128"/>
                <a:ea typeface="Kozuka Gothic Pro B" panose="020B0800000000000000" pitchFamily="34" charset="-128"/>
              </a:rPr>
              <a:t>Financial Viability </a:t>
            </a:r>
          </a:p>
        </p:txBody>
      </p:sp>
      <p:sp>
        <p:nvSpPr>
          <p:cNvPr id="7" name="Frame 6">
            <a:extLst>
              <a:ext uri="{FF2B5EF4-FFF2-40B4-BE49-F238E27FC236}">
                <a16:creationId xmlns:a16="http://schemas.microsoft.com/office/drawing/2014/main" id="{EE351964-7CA7-FE42-DD6B-E2A95ABB8B2A}"/>
              </a:ext>
            </a:extLst>
          </p:cNvPr>
          <p:cNvSpPr/>
          <p:nvPr/>
        </p:nvSpPr>
        <p:spPr>
          <a:xfrm>
            <a:off x="196770" y="162046"/>
            <a:ext cx="11852476" cy="6438417"/>
          </a:xfrm>
          <a:prstGeom prst="frame">
            <a:avLst>
              <a:gd name="adj1" fmla="val 1369"/>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0B4A6"/>
              </a:solidFill>
            </a:endParaRPr>
          </a:p>
        </p:txBody>
      </p:sp>
      <p:pic>
        <p:nvPicPr>
          <p:cNvPr id="10" name="Graphic 9" descr="Bar graph with upward trend">
            <a:extLst>
              <a:ext uri="{FF2B5EF4-FFF2-40B4-BE49-F238E27FC236}">
                <a16:creationId xmlns:a16="http://schemas.microsoft.com/office/drawing/2014/main" id="{175665F3-0DD4-171F-30A4-8D725A6109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447" y="2790758"/>
            <a:ext cx="526263" cy="526263"/>
          </a:xfrm>
          <a:prstGeom prst="rect">
            <a:avLst/>
          </a:prstGeom>
        </p:spPr>
      </p:pic>
      <p:pic>
        <p:nvPicPr>
          <p:cNvPr id="11" name="Graphic 10" descr="Target Audience">
            <a:extLst>
              <a:ext uri="{FF2B5EF4-FFF2-40B4-BE49-F238E27FC236}">
                <a16:creationId xmlns:a16="http://schemas.microsoft.com/office/drawing/2014/main" id="{FE7F604C-747A-555C-9C0A-6D8C8CEBD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209" y="4808438"/>
            <a:ext cx="726257" cy="726257"/>
          </a:xfrm>
          <a:prstGeom prst="rect">
            <a:avLst/>
          </a:prstGeom>
        </p:spPr>
      </p:pic>
      <p:pic>
        <p:nvPicPr>
          <p:cNvPr id="12" name="Graphic 11" descr="Group brainstorm">
            <a:extLst>
              <a:ext uri="{FF2B5EF4-FFF2-40B4-BE49-F238E27FC236}">
                <a16:creationId xmlns:a16="http://schemas.microsoft.com/office/drawing/2014/main" id="{A2E11D9A-25BA-B30B-0EF7-EADDD8078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3590" y="3540505"/>
            <a:ext cx="726257" cy="726257"/>
          </a:xfrm>
          <a:prstGeom prst="rect">
            <a:avLst/>
          </a:prstGeom>
        </p:spPr>
      </p:pic>
      <p:pic>
        <p:nvPicPr>
          <p:cNvPr id="13" name="Graphic 12" descr="Earth globe Americas">
            <a:extLst>
              <a:ext uri="{FF2B5EF4-FFF2-40B4-BE49-F238E27FC236}">
                <a16:creationId xmlns:a16="http://schemas.microsoft.com/office/drawing/2014/main" id="{E7EBC157-051B-1F47-F8CC-E0C7C9D2F6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0824" y="1858099"/>
            <a:ext cx="585028" cy="585028"/>
          </a:xfrm>
          <a:prstGeom prst="rect">
            <a:avLst/>
          </a:prstGeom>
        </p:spPr>
      </p:pic>
      <p:pic>
        <p:nvPicPr>
          <p:cNvPr id="2" name="Graphic 1" descr="Cloud with solid fill">
            <a:extLst>
              <a:ext uri="{FF2B5EF4-FFF2-40B4-BE49-F238E27FC236}">
                <a16:creationId xmlns:a16="http://schemas.microsoft.com/office/drawing/2014/main" id="{5EF45E48-6F3A-0672-6D40-9C8C87619A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43590" y="738339"/>
            <a:ext cx="942246" cy="942246"/>
          </a:xfrm>
          <a:prstGeom prst="rect">
            <a:avLst/>
          </a:prstGeom>
        </p:spPr>
      </p:pic>
    </p:spTree>
    <p:extLst>
      <p:ext uri="{BB962C8B-B14F-4D97-AF65-F5344CB8AC3E}">
        <p14:creationId xmlns:p14="http://schemas.microsoft.com/office/powerpoint/2010/main" val="920842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CBE238-0187-FD88-5C07-EF883504D466}"/>
              </a:ext>
            </a:extLst>
          </p:cNvPr>
          <p:cNvSpPr txBox="1"/>
          <p:nvPr/>
        </p:nvSpPr>
        <p:spPr>
          <a:xfrm>
            <a:off x="4734560" y="261404"/>
            <a:ext cx="6096000" cy="523220"/>
          </a:xfrm>
          <a:prstGeom prst="rect">
            <a:avLst/>
          </a:prstGeom>
          <a:noFill/>
        </p:spPr>
        <p:txBody>
          <a:bodyPr wrap="square">
            <a:spAutoFit/>
          </a:bodyPr>
          <a:lstStyle/>
          <a:p>
            <a:r>
              <a:rPr lang="en-US" sz="2800" b="1" dirty="0"/>
              <a:t>Project Cost </a:t>
            </a:r>
          </a:p>
        </p:txBody>
      </p:sp>
      <p:sp>
        <p:nvSpPr>
          <p:cNvPr id="8" name="TextBox 7">
            <a:extLst>
              <a:ext uri="{FF2B5EF4-FFF2-40B4-BE49-F238E27FC236}">
                <a16:creationId xmlns:a16="http://schemas.microsoft.com/office/drawing/2014/main" id="{F70B5C9A-1BB7-0D56-A024-235045652C02}"/>
              </a:ext>
            </a:extLst>
          </p:cNvPr>
          <p:cNvSpPr txBox="1"/>
          <p:nvPr/>
        </p:nvSpPr>
        <p:spPr>
          <a:xfrm>
            <a:off x="3251200" y="753036"/>
            <a:ext cx="5537200" cy="461665"/>
          </a:xfrm>
          <a:prstGeom prst="rect">
            <a:avLst/>
          </a:prstGeom>
          <a:noFill/>
        </p:spPr>
        <p:txBody>
          <a:bodyPr wrap="square" rtlCol="0">
            <a:spAutoFit/>
          </a:bodyPr>
          <a:lstStyle/>
          <a:p>
            <a:r>
              <a:rPr lang="en-US" sz="2400" b="1" dirty="0">
                <a:latin typeface="Opean sean"/>
              </a:rPr>
              <a:t>We need funding in three basic areas</a:t>
            </a:r>
          </a:p>
        </p:txBody>
      </p:sp>
      <p:graphicFrame>
        <p:nvGraphicFramePr>
          <p:cNvPr id="9" name="Diagram 8">
            <a:extLst>
              <a:ext uri="{FF2B5EF4-FFF2-40B4-BE49-F238E27FC236}">
                <a16:creationId xmlns:a16="http://schemas.microsoft.com/office/drawing/2014/main" id="{FE141D74-9264-5F70-5D68-1C214F0540A6}"/>
              </a:ext>
            </a:extLst>
          </p:cNvPr>
          <p:cNvGraphicFramePr/>
          <p:nvPr>
            <p:extLst>
              <p:ext uri="{D42A27DB-BD31-4B8C-83A1-F6EECF244321}">
                <p14:modId xmlns:p14="http://schemas.microsoft.com/office/powerpoint/2010/main" val="2000222613"/>
              </p:ext>
            </p:extLst>
          </p:nvPr>
        </p:nvGraphicFramePr>
        <p:xfrm>
          <a:off x="325120" y="1706333"/>
          <a:ext cx="5080000" cy="3953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8">
            <a:extLst>
              <a:ext uri="{FF2B5EF4-FFF2-40B4-BE49-F238E27FC236}">
                <a16:creationId xmlns:a16="http://schemas.microsoft.com/office/drawing/2014/main" id="{E0B77B40-25D9-C9D9-F366-FDB92D454C00}"/>
              </a:ext>
            </a:extLst>
          </p:cNvPr>
          <p:cNvSpPr txBox="1"/>
          <p:nvPr/>
        </p:nvSpPr>
        <p:spPr>
          <a:xfrm>
            <a:off x="1543051" y="3517824"/>
            <a:ext cx="4334265" cy="936154"/>
          </a:xfrm>
          <a:prstGeom prst="rect">
            <a:avLst/>
          </a:prstGeom>
        </p:spPr>
        <p:txBody>
          <a:bodyPr wrap="square" lIns="0" tIns="0" rIns="0" bIns="0" rtlCol="0" anchor="t">
            <a:spAutoFit/>
          </a:bodyPr>
          <a:lstStyle/>
          <a:p>
            <a:pPr>
              <a:lnSpc>
                <a:spcPts val="8400"/>
              </a:lnSpc>
            </a:pPr>
            <a:r>
              <a:rPr lang="en-US" sz="4000" b="1" spc="294" dirty="0">
                <a:solidFill>
                  <a:srgbClr val="00F6DC"/>
                </a:solidFill>
                <a:latin typeface="Roboto Bold"/>
              </a:rPr>
              <a:t>Control</a:t>
            </a:r>
            <a:endParaRPr lang="en-US" sz="3600" b="1" spc="294" dirty="0">
              <a:solidFill>
                <a:srgbClr val="00F6DC"/>
              </a:solidFill>
              <a:latin typeface="Roboto Bold"/>
            </a:endParaRPr>
          </a:p>
        </p:txBody>
      </p:sp>
      <p:pic>
        <p:nvPicPr>
          <p:cNvPr id="17" name="Graphic 16" descr="Group brainstorm">
            <a:extLst>
              <a:ext uri="{FF2B5EF4-FFF2-40B4-BE49-F238E27FC236}">
                <a16:creationId xmlns:a16="http://schemas.microsoft.com/office/drawing/2014/main" id="{A73E1BAC-EA4E-5579-0E00-61116E0923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7329" y="4616503"/>
            <a:ext cx="800777" cy="800777"/>
          </a:xfrm>
          <a:prstGeom prst="rect">
            <a:avLst/>
          </a:prstGeom>
        </p:spPr>
      </p:pic>
      <p:pic>
        <p:nvPicPr>
          <p:cNvPr id="20" name="Graphic 19" descr="Research">
            <a:extLst>
              <a:ext uri="{FF2B5EF4-FFF2-40B4-BE49-F238E27FC236}">
                <a16:creationId xmlns:a16="http://schemas.microsoft.com/office/drawing/2014/main" id="{39844F6F-5189-8721-04C2-1644BD4C04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03040" y="2038873"/>
            <a:ext cx="635000" cy="635000"/>
          </a:xfrm>
          <a:prstGeom prst="rect">
            <a:avLst/>
          </a:prstGeom>
        </p:spPr>
      </p:pic>
      <p:pic>
        <p:nvPicPr>
          <p:cNvPr id="22" name="Graphic 21" descr="Programmer">
            <a:extLst>
              <a:ext uri="{FF2B5EF4-FFF2-40B4-BE49-F238E27FC236}">
                <a16:creationId xmlns:a16="http://schemas.microsoft.com/office/drawing/2014/main" id="{6DE3F03D-2611-FE71-A52A-4ABE8D0893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35065" y="3335861"/>
            <a:ext cx="679789" cy="679789"/>
          </a:xfrm>
          <a:prstGeom prst="rect">
            <a:avLst/>
          </a:prstGeom>
        </p:spPr>
      </p:pic>
      <p:sp>
        <p:nvSpPr>
          <p:cNvPr id="23" name="TextBox 22">
            <a:extLst>
              <a:ext uri="{FF2B5EF4-FFF2-40B4-BE49-F238E27FC236}">
                <a16:creationId xmlns:a16="http://schemas.microsoft.com/office/drawing/2014/main" id="{65393062-F463-9542-AF2A-C690DC5B8989}"/>
              </a:ext>
            </a:extLst>
          </p:cNvPr>
          <p:cNvSpPr txBox="1"/>
          <p:nvPr/>
        </p:nvSpPr>
        <p:spPr>
          <a:xfrm>
            <a:off x="4528106" y="1688309"/>
            <a:ext cx="1204753" cy="400110"/>
          </a:xfrm>
          <a:prstGeom prst="rect">
            <a:avLst/>
          </a:prstGeom>
          <a:noFill/>
        </p:spPr>
        <p:txBody>
          <a:bodyPr wrap="none" rtlCol="0">
            <a:spAutoFit/>
          </a:bodyPr>
          <a:lstStyle/>
          <a:p>
            <a:r>
              <a:rPr lang="en-US" sz="2000" b="1" dirty="0"/>
              <a:t>Research </a:t>
            </a:r>
          </a:p>
        </p:txBody>
      </p:sp>
      <p:sp>
        <p:nvSpPr>
          <p:cNvPr id="26" name="TextBox 25">
            <a:extLst>
              <a:ext uri="{FF2B5EF4-FFF2-40B4-BE49-F238E27FC236}">
                <a16:creationId xmlns:a16="http://schemas.microsoft.com/office/drawing/2014/main" id="{3F79AB62-56D1-170E-5CAD-B00992684BB6}"/>
              </a:ext>
            </a:extLst>
          </p:cNvPr>
          <p:cNvSpPr txBox="1"/>
          <p:nvPr/>
        </p:nvSpPr>
        <p:spPr>
          <a:xfrm>
            <a:off x="4890071" y="3286383"/>
            <a:ext cx="1682255" cy="400110"/>
          </a:xfrm>
          <a:prstGeom prst="rect">
            <a:avLst/>
          </a:prstGeom>
          <a:noFill/>
        </p:spPr>
        <p:txBody>
          <a:bodyPr wrap="none" rtlCol="0">
            <a:spAutoFit/>
          </a:bodyPr>
          <a:lstStyle/>
          <a:p>
            <a:r>
              <a:rPr lang="en-US" sz="2000" b="1" dirty="0"/>
              <a:t>Development </a:t>
            </a:r>
          </a:p>
        </p:txBody>
      </p:sp>
      <p:sp>
        <p:nvSpPr>
          <p:cNvPr id="29" name="TextBox 28">
            <a:extLst>
              <a:ext uri="{FF2B5EF4-FFF2-40B4-BE49-F238E27FC236}">
                <a16:creationId xmlns:a16="http://schemas.microsoft.com/office/drawing/2014/main" id="{61A1F1E6-D701-1C7D-CD26-A684C5448D6D}"/>
              </a:ext>
            </a:extLst>
          </p:cNvPr>
          <p:cNvSpPr txBox="1"/>
          <p:nvPr/>
        </p:nvSpPr>
        <p:spPr>
          <a:xfrm>
            <a:off x="4474264" y="4772712"/>
            <a:ext cx="1123897" cy="400110"/>
          </a:xfrm>
          <a:prstGeom prst="rect">
            <a:avLst/>
          </a:prstGeom>
          <a:noFill/>
        </p:spPr>
        <p:txBody>
          <a:bodyPr wrap="none" rtlCol="0">
            <a:spAutoFit/>
          </a:bodyPr>
          <a:lstStyle/>
          <a:p>
            <a:r>
              <a:rPr lang="en-US" sz="2000" b="1" dirty="0"/>
              <a:t>Content </a:t>
            </a:r>
          </a:p>
        </p:txBody>
      </p:sp>
      <p:sp>
        <p:nvSpPr>
          <p:cNvPr id="31" name="Frame 30">
            <a:extLst>
              <a:ext uri="{FF2B5EF4-FFF2-40B4-BE49-F238E27FC236}">
                <a16:creationId xmlns:a16="http://schemas.microsoft.com/office/drawing/2014/main" id="{F20560BB-80EF-8814-5D2C-638649E3F02E}"/>
              </a:ext>
            </a:extLst>
          </p:cNvPr>
          <p:cNvSpPr/>
          <p:nvPr/>
        </p:nvSpPr>
        <p:spPr>
          <a:xfrm>
            <a:off x="196770" y="162046"/>
            <a:ext cx="11852476" cy="6438417"/>
          </a:xfrm>
          <a:prstGeom prst="frame">
            <a:avLst>
              <a:gd name="adj1" fmla="val 1369"/>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0B4A6"/>
              </a:solidFill>
            </a:endParaRPr>
          </a:p>
        </p:txBody>
      </p:sp>
      <p:sp>
        <p:nvSpPr>
          <p:cNvPr id="32" name="TextBox 31">
            <a:extLst>
              <a:ext uri="{FF2B5EF4-FFF2-40B4-BE49-F238E27FC236}">
                <a16:creationId xmlns:a16="http://schemas.microsoft.com/office/drawing/2014/main" id="{9E796F06-BA51-E784-6580-5D0173A7DEE6}"/>
              </a:ext>
            </a:extLst>
          </p:cNvPr>
          <p:cNvSpPr txBox="1"/>
          <p:nvPr/>
        </p:nvSpPr>
        <p:spPr>
          <a:xfrm>
            <a:off x="5732859" y="1688309"/>
            <a:ext cx="4202986" cy="923330"/>
          </a:xfrm>
          <a:prstGeom prst="rect">
            <a:avLst/>
          </a:prstGeom>
          <a:noFill/>
        </p:spPr>
        <p:txBody>
          <a:bodyPr wrap="square" rtlCol="0">
            <a:spAutoFit/>
          </a:bodyPr>
          <a:lstStyle/>
          <a:p>
            <a:r>
              <a:rPr lang="en-US" dirty="0">
                <a:latin typeface="Opean sean"/>
              </a:rPr>
              <a:t>For research, we need cameras and a team for collecting information and the dataset as well as essential survey information </a:t>
            </a:r>
          </a:p>
        </p:txBody>
      </p:sp>
      <p:pic>
        <p:nvPicPr>
          <p:cNvPr id="2" name="Graphic 1" descr="Cloud with solid fill">
            <a:extLst>
              <a:ext uri="{FF2B5EF4-FFF2-40B4-BE49-F238E27FC236}">
                <a16:creationId xmlns:a16="http://schemas.microsoft.com/office/drawing/2014/main" id="{33B79652-7B56-6256-0E12-E928F71980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77696" y="3212176"/>
            <a:ext cx="942246" cy="942246"/>
          </a:xfrm>
          <a:prstGeom prst="rect">
            <a:avLst/>
          </a:prstGeom>
        </p:spPr>
      </p:pic>
      <p:sp>
        <p:nvSpPr>
          <p:cNvPr id="33" name="TextBox 32">
            <a:extLst>
              <a:ext uri="{FF2B5EF4-FFF2-40B4-BE49-F238E27FC236}">
                <a16:creationId xmlns:a16="http://schemas.microsoft.com/office/drawing/2014/main" id="{7460AEAD-E3E1-4CDE-C8CD-53BEBDC52335}"/>
              </a:ext>
            </a:extLst>
          </p:cNvPr>
          <p:cNvSpPr txBox="1"/>
          <p:nvPr/>
        </p:nvSpPr>
        <p:spPr>
          <a:xfrm>
            <a:off x="6421038" y="3286383"/>
            <a:ext cx="4115994" cy="1200329"/>
          </a:xfrm>
          <a:prstGeom prst="rect">
            <a:avLst/>
          </a:prstGeom>
          <a:noFill/>
        </p:spPr>
        <p:txBody>
          <a:bodyPr wrap="square" rtlCol="0">
            <a:spAutoFit/>
          </a:bodyPr>
          <a:lstStyle/>
          <a:p>
            <a:r>
              <a:rPr lang="en-US" dirty="0">
                <a:latin typeface="Opean sean"/>
              </a:rPr>
              <a:t>For creating the best animations we need high-performance computational devices and developers for animated video building </a:t>
            </a:r>
          </a:p>
        </p:txBody>
      </p:sp>
      <p:sp>
        <p:nvSpPr>
          <p:cNvPr id="34" name="TextBox 33">
            <a:extLst>
              <a:ext uri="{FF2B5EF4-FFF2-40B4-BE49-F238E27FC236}">
                <a16:creationId xmlns:a16="http://schemas.microsoft.com/office/drawing/2014/main" id="{99736B84-DC11-4F30-B372-0AD25F04A338}"/>
              </a:ext>
            </a:extLst>
          </p:cNvPr>
          <p:cNvSpPr txBox="1"/>
          <p:nvPr/>
        </p:nvSpPr>
        <p:spPr>
          <a:xfrm>
            <a:off x="5598161" y="5016891"/>
            <a:ext cx="3759199" cy="923330"/>
          </a:xfrm>
          <a:prstGeom prst="rect">
            <a:avLst/>
          </a:prstGeom>
          <a:noFill/>
        </p:spPr>
        <p:txBody>
          <a:bodyPr wrap="square" rtlCol="0">
            <a:spAutoFit/>
          </a:bodyPr>
          <a:lstStyle/>
          <a:p>
            <a:r>
              <a:rPr lang="en-US" dirty="0">
                <a:latin typeface="Opean sean"/>
              </a:rPr>
              <a:t>We need the best experts for the correct content on the application and for making video courses.</a:t>
            </a:r>
          </a:p>
        </p:txBody>
      </p:sp>
      <p:sp>
        <p:nvSpPr>
          <p:cNvPr id="14" name="TextBox 7">
            <a:extLst>
              <a:ext uri="{FF2B5EF4-FFF2-40B4-BE49-F238E27FC236}">
                <a16:creationId xmlns:a16="http://schemas.microsoft.com/office/drawing/2014/main" id="{A0B32170-D788-999C-0CF8-C3E04ADA1FCE}"/>
              </a:ext>
            </a:extLst>
          </p:cNvPr>
          <p:cNvSpPr txBox="1"/>
          <p:nvPr/>
        </p:nvSpPr>
        <p:spPr>
          <a:xfrm>
            <a:off x="912994" y="3018361"/>
            <a:ext cx="2092960" cy="936154"/>
          </a:xfrm>
          <a:prstGeom prst="rect">
            <a:avLst/>
          </a:prstGeom>
        </p:spPr>
        <p:txBody>
          <a:bodyPr wrap="square" lIns="0" tIns="0" rIns="0" bIns="0" rtlCol="0" anchor="t">
            <a:spAutoFit/>
          </a:bodyPr>
          <a:lstStyle/>
          <a:p>
            <a:pPr>
              <a:lnSpc>
                <a:spcPts val="8400"/>
              </a:lnSpc>
            </a:pPr>
            <a:r>
              <a:rPr lang="en-US" sz="4000" b="1" spc="294" dirty="0" err="1">
                <a:latin typeface="Roboto Bold"/>
              </a:rPr>
              <a:t>Clim</a:t>
            </a:r>
            <a:r>
              <a:rPr lang="en-US" sz="4000" b="1" spc="294" dirty="0">
                <a:latin typeface="Roboto Bold"/>
              </a:rPr>
              <a:t> </a:t>
            </a:r>
          </a:p>
        </p:txBody>
      </p:sp>
    </p:spTree>
    <p:extLst>
      <p:ext uri="{BB962C8B-B14F-4D97-AF65-F5344CB8AC3E}">
        <p14:creationId xmlns:p14="http://schemas.microsoft.com/office/powerpoint/2010/main" val="2735475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7107BD-9F49-282A-F9DB-079A06837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1279"/>
            <a:ext cx="12192000" cy="8139379"/>
          </a:xfrm>
          <a:prstGeom prst="rect">
            <a:avLst/>
          </a:prstGeom>
        </p:spPr>
      </p:pic>
      <p:grpSp>
        <p:nvGrpSpPr>
          <p:cNvPr id="3" name="Group 3"/>
          <p:cNvGrpSpPr/>
          <p:nvPr/>
        </p:nvGrpSpPr>
        <p:grpSpPr>
          <a:xfrm>
            <a:off x="1674222" y="2517009"/>
            <a:ext cx="8843557" cy="1823983"/>
            <a:chOff x="0" y="0"/>
            <a:chExt cx="3493751" cy="720586"/>
          </a:xfrm>
        </p:grpSpPr>
        <p:sp>
          <p:nvSpPr>
            <p:cNvPr id="4" name="Freeform 4"/>
            <p:cNvSpPr/>
            <p:nvPr/>
          </p:nvSpPr>
          <p:spPr>
            <a:xfrm>
              <a:off x="0" y="0"/>
              <a:ext cx="3493751" cy="720586"/>
            </a:xfrm>
            <a:custGeom>
              <a:avLst/>
              <a:gdLst/>
              <a:ahLst/>
              <a:cxnLst/>
              <a:rect l="l" t="t" r="r" b="b"/>
              <a:pathLst>
                <a:path w="3493751" h="720586">
                  <a:moveTo>
                    <a:pt x="0" y="0"/>
                  </a:moveTo>
                  <a:lnTo>
                    <a:pt x="3493751" y="0"/>
                  </a:lnTo>
                  <a:lnTo>
                    <a:pt x="3493751" y="720586"/>
                  </a:lnTo>
                  <a:lnTo>
                    <a:pt x="0" y="720586"/>
                  </a:lnTo>
                  <a:close/>
                </a:path>
              </a:pathLst>
            </a:custGeom>
            <a:solidFill>
              <a:srgbClr val="05665C"/>
            </a:solidFill>
          </p:spPr>
        </p:sp>
        <p:sp>
          <p:nvSpPr>
            <p:cNvPr id="5" name="TextBox 5"/>
            <p:cNvSpPr txBox="1"/>
            <p:nvPr/>
          </p:nvSpPr>
          <p:spPr>
            <a:xfrm>
              <a:off x="0" y="-47625"/>
              <a:ext cx="812800" cy="860425"/>
            </a:xfrm>
            <a:prstGeom prst="rect">
              <a:avLst/>
            </a:prstGeom>
          </p:spPr>
          <p:txBody>
            <a:bodyPr lIns="33867" tIns="33867" rIns="33867" bIns="33867" rtlCol="0" anchor="ctr"/>
            <a:lstStyle/>
            <a:p>
              <a:pPr algn="ctr">
                <a:lnSpc>
                  <a:spcPts val="2239"/>
                </a:lnSpc>
              </a:pPr>
              <a:endParaRPr sz="1200"/>
            </a:p>
          </p:txBody>
        </p:sp>
      </p:grpSp>
      <p:sp>
        <p:nvSpPr>
          <p:cNvPr id="7" name="TextBox 7"/>
          <p:cNvSpPr txBox="1"/>
          <p:nvPr/>
        </p:nvSpPr>
        <p:spPr>
          <a:xfrm>
            <a:off x="1901563" y="2629872"/>
            <a:ext cx="5535552" cy="948016"/>
          </a:xfrm>
          <a:prstGeom prst="rect">
            <a:avLst/>
          </a:prstGeom>
        </p:spPr>
        <p:txBody>
          <a:bodyPr wrap="square" lIns="0" tIns="0" rIns="0" bIns="0" rtlCol="0" anchor="t">
            <a:spAutoFit/>
          </a:bodyPr>
          <a:lstStyle/>
          <a:p>
            <a:pPr>
              <a:lnSpc>
                <a:spcPts val="8400"/>
              </a:lnSpc>
            </a:pPr>
            <a:endParaRPr lang="en-US" sz="4400" b="1" spc="294" dirty="0">
              <a:solidFill>
                <a:srgbClr val="FFFFFF"/>
              </a:solidFill>
              <a:latin typeface="Roboto Bold"/>
            </a:endParaRPr>
          </a:p>
        </p:txBody>
      </p:sp>
      <p:sp>
        <p:nvSpPr>
          <p:cNvPr id="8" name="TextBox 8"/>
          <p:cNvSpPr txBox="1"/>
          <p:nvPr/>
        </p:nvSpPr>
        <p:spPr>
          <a:xfrm>
            <a:off x="6654295" y="2629872"/>
            <a:ext cx="4334265" cy="948016"/>
          </a:xfrm>
          <a:prstGeom prst="rect">
            <a:avLst/>
          </a:prstGeom>
        </p:spPr>
        <p:txBody>
          <a:bodyPr wrap="square" lIns="0" tIns="0" rIns="0" bIns="0" rtlCol="0" anchor="t">
            <a:spAutoFit/>
          </a:bodyPr>
          <a:lstStyle/>
          <a:p>
            <a:pPr>
              <a:lnSpc>
                <a:spcPts val="8400"/>
              </a:lnSpc>
            </a:pPr>
            <a:endParaRPr lang="en-US" sz="4000" b="1" spc="294" dirty="0">
              <a:solidFill>
                <a:srgbClr val="00F6DC"/>
              </a:solidFill>
              <a:latin typeface="Roboto Bold"/>
            </a:endParaRPr>
          </a:p>
        </p:txBody>
      </p:sp>
      <p:sp>
        <p:nvSpPr>
          <p:cNvPr id="9" name="TextBox 9"/>
          <p:cNvSpPr txBox="1"/>
          <p:nvPr/>
        </p:nvSpPr>
        <p:spPr>
          <a:xfrm>
            <a:off x="3271961" y="3754013"/>
            <a:ext cx="5289491" cy="282129"/>
          </a:xfrm>
          <a:prstGeom prst="rect">
            <a:avLst/>
          </a:prstGeom>
        </p:spPr>
        <p:txBody>
          <a:bodyPr lIns="0" tIns="0" rIns="0" bIns="0" rtlCol="0" anchor="t">
            <a:spAutoFit/>
          </a:bodyPr>
          <a:lstStyle/>
          <a:p>
            <a:pPr algn="ctr">
              <a:lnSpc>
                <a:spcPts val="2239"/>
              </a:lnSpc>
            </a:pPr>
            <a:endParaRPr lang="en-US" sz="2000" dirty="0">
              <a:solidFill>
                <a:srgbClr val="FFFFFF"/>
              </a:solidFill>
              <a:latin typeface="Lato"/>
            </a:endParaRPr>
          </a:p>
        </p:txBody>
      </p:sp>
      <p:pic>
        <p:nvPicPr>
          <p:cNvPr id="6" name="Picture 6"/>
          <p:cNvPicPr>
            <a:picLocks noChangeAspect="1"/>
          </p:cNvPicPr>
          <p:nvPr/>
        </p:nvPicPr>
        <p:blipFill>
          <a:blip r:embed="rId3">
            <a:alphaModFix amt="35000"/>
            <a:extLst>
              <a:ext uri="{28A0092B-C50C-407E-A947-70E740481C1C}">
                <a14:useLocalDpi xmlns:a14="http://schemas.microsoft.com/office/drawing/2010/main" val="0"/>
              </a:ext>
            </a:extLst>
          </a:blip>
          <a:srcRect t="34669" b="34669"/>
          <a:stretch/>
        </p:blipFill>
        <p:spPr>
          <a:xfrm>
            <a:off x="1674220" y="2517009"/>
            <a:ext cx="8843558" cy="181264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TextBox 7">
            <a:extLst>
              <a:ext uri="{FF2B5EF4-FFF2-40B4-BE49-F238E27FC236}">
                <a16:creationId xmlns:a16="http://schemas.microsoft.com/office/drawing/2014/main" id="{7E1E6808-19A7-671E-8FEE-B57721121373}"/>
              </a:ext>
            </a:extLst>
          </p:cNvPr>
          <p:cNvSpPr txBox="1"/>
          <p:nvPr/>
        </p:nvSpPr>
        <p:spPr>
          <a:xfrm>
            <a:off x="4003970" y="2680970"/>
            <a:ext cx="2568745" cy="983090"/>
          </a:xfrm>
          <a:prstGeom prst="rect">
            <a:avLst/>
          </a:prstGeom>
        </p:spPr>
        <p:txBody>
          <a:bodyPr lIns="0" tIns="0" rIns="0" bIns="0" rtlCol="0" anchor="t">
            <a:spAutoFit/>
          </a:bodyPr>
          <a:lstStyle/>
          <a:p>
            <a:pPr>
              <a:lnSpc>
                <a:spcPts val="8400"/>
              </a:lnSpc>
            </a:pPr>
            <a:r>
              <a:rPr lang="en-US" sz="6000" spc="294" dirty="0">
                <a:solidFill>
                  <a:srgbClr val="FFFFFF"/>
                </a:solidFill>
                <a:latin typeface="Roboto Bold"/>
              </a:rPr>
              <a:t>Thank</a:t>
            </a:r>
          </a:p>
        </p:txBody>
      </p:sp>
      <p:sp>
        <p:nvSpPr>
          <p:cNvPr id="15" name="TextBox 8">
            <a:extLst>
              <a:ext uri="{FF2B5EF4-FFF2-40B4-BE49-F238E27FC236}">
                <a16:creationId xmlns:a16="http://schemas.microsoft.com/office/drawing/2014/main" id="{D4078684-8254-DA91-8B06-98FD456678A0}"/>
              </a:ext>
            </a:extLst>
          </p:cNvPr>
          <p:cNvSpPr txBox="1"/>
          <p:nvPr/>
        </p:nvSpPr>
        <p:spPr>
          <a:xfrm>
            <a:off x="6572715" y="2680970"/>
            <a:ext cx="1615315" cy="983090"/>
          </a:xfrm>
          <a:prstGeom prst="rect">
            <a:avLst/>
          </a:prstGeom>
        </p:spPr>
        <p:txBody>
          <a:bodyPr lIns="0" tIns="0" rIns="0" bIns="0" rtlCol="0" anchor="t">
            <a:spAutoFit/>
          </a:bodyPr>
          <a:lstStyle/>
          <a:p>
            <a:pPr>
              <a:lnSpc>
                <a:spcPts val="8400"/>
              </a:lnSpc>
            </a:pPr>
            <a:r>
              <a:rPr lang="en-US" sz="6000" spc="294" dirty="0">
                <a:solidFill>
                  <a:srgbClr val="00F6DC"/>
                </a:solidFill>
                <a:latin typeface="Roboto Bold"/>
              </a:rPr>
              <a:t>You</a:t>
            </a:r>
          </a:p>
        </p:txBody>
      </p:sp>
      <p:sp>
        <p:nvSpPr>
          <p:cNvPr id="16" name="TextBox 9">
            <a:extLst>
              <a:ext uri="{FF2B5EF4-FFF2-40B4-BE49-F238E27FC236}">
                <a16:creationId xmlns:a16="http://schemas.microsoft.com/office/drawing/2014/main" id="{445960C1-3779-78A2-596F-8BE9387AF472}"/>
              </a:ext>
            </a:extLst>
          </p:cNvPr>
          <p:cNvSpPr txBox="1"/>
          <p:nvPr/>
        </p:nvSpPr>
        <p:spPr>
          <a:xfrm>
            <a:off x="3190241" y="3779542"/>
            <a:ext cx="6319520" cy="255263"/>
          </a:xfrm>
          <a:prstGeom prst="rect">
            <a:avLst/>
          </a:prstGeom>
        </p:spPr>
        <p:txBody>
          <a:bodyPr wrap="square" lIns="0" tIns="0" rIns="0" bIns="0" rtlCol="0" anchor="t">
            <a:spAutoFit/>
          </a:bodyPr>
          <a:lstStyle/>
          <a:p>
            <a:pPr algn="ctr">
              <a:lnSpc>
                <a:spcPts val="2239"/>
              </a:lnSpc>
            </a:pPr>
            <a:r>
              <a:rPr lang="en-US" sz="1599" dirty="0">
                <a:solidFill>
                  <a:srgbClr val="FFFFFF"/>
                </a:solidFill>
                <a:latin typeface="Lato"/>
              </a:rPr>
              <a:t>To give us your precious Time and Understand our concept and Idea </a:t>
            </a:r>
          </a:p>
        </p:txBody>
      </p:sp>
    </p:spTree>
    <p:extLst>
      <p:ext uri="{BB962C8B-B14F-4D97-AF65-F5344CB8AC3E}">
        <p14:creationId xmlns:p14="http://schemas.microsoft.com/office/powerpoint/2010/main" val="1319002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3">
            <a:extLst>
              <a:ext uri="{FF2B5EF4-FFF2-40B4-BE49-F238E27FC236}">
                <a16:creationId xmlns:a16="http://schemas.microsoft.com/office/drawing/2014/main" id="{F9BAEA03-4C0C-3E5E-60E2-C2574343745D}"/>
              </a:ext>
            </a:extLst>
          </p:cNvPr>
          <p:cNvSpPr/>
          <p:nvPr/>
        </p:nvSpPr>
        <p:spPr>
          <a:xfrm>
            <a:off x="8483600" y="3225800"/>
            <a:ext cx="7086600" cy="685815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0B4A6"/>
          </a:solidFill>
        </p:spPr>
        <p:txBody>
          <a:bodyPr/>
          <a:lstStyle/>
          <a:p>
            <a:endParaRPr lang="en-US" sz="1200" dirty="0"/>
          </a:p>
        </p:txBody>
      </p:sp>
      <p:sp>
        <p:nvSpPr>
          <p:cNvPr id="4" name="TextBox 4"/>
          <p:cNvSpPr txBox="1"/>
          <p:nvPr/>
        </p:nvSpPr>
        <p:spPr>
          <a:xfrm>
            <a:off x="10811877" y="-120550"/>
            <a:ext cx="703747" cy="2177951"/>
          </a:xfrm>
          <a:prstGeom prst="rect">
            <a:avLst/>
          </a:prstGeom>
        </p:spPr>
        <p:txBody>
          <a:bodyPr lIns="33867" tIns="33867" rIns="33867" bIns="33867" rtlCol="0" anchor="ctr"/>
          <a:lstStyle/>
          <a:p>
            <a:pPr algn="ctr">
              <a:lnSpc>
                <a:spcPts val="2239"/>
              </a:lnSpc>
            </a:pPr>
            <a:endParaRPr sz="1200"/>
          </a:p>
        </p:txBody>
      </p:sp>
      <p:pic>
        <p:nvPicPr>
          <p:cNvPr id="17" name="Graphic 16" descr="Plant">
            <a:extLst>
              <a:ext uri="{FF2B5EF4-FFF2-40B4-BE49-F238E27FC236}">
                <a16:creationId xmlns:a16="http://schemas.microsoft.com/office/drawing/2014/main" id="{F73DFE18-69A0-DCB8-7626-8677D97E9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9600" y="4902200"/>
            <a:ext cx="1637912" cy="1637912"/>
          </a:xfrm>
          <a:prstGeom prst="rect">
            <a:avLst/>
          </a:prstGeom>
        </p:spPr>
      </p:pic>
      <p:sp>
        <p:nvSpPr>
          <p:cNvPr id="3" name="TextBox 2">
            <a:extLst>
              <a:ext uri="{FF2B5EF4-FFF2-40B4-BE49-F238E27FC236}">
                <a16:creationId xmlns:a16="http://schemas.microsoft.com/office/drawing/2014/main" id="{F4D3A4E6-9941-6589-71F8-927E9BFB0D98}"/>
              </a:ext>
            </a:extLst>
          </p:cNvPr>
          <p:cNvSpPr txBox="1"/>
          <p:nvPr/>
        </p:nvSpPr>
        <p:spPr>
          <a:xfrm>
            <a:off x="1644931" y="1285557"/>
            <a:ext cx="3057036" cy="2534092"/>
          </a:xfrm>
          <a:prstGeom prst="rect">
            <a:avLst/>
          </a:prstGeom>
          <a:noFill/>
        </p:spPr>
        <p:txBody>
          <a:bodyPr wrap="square">
            <a:spAutoFit/>
          </a:bodyPr>
          <a:lstStyle/>
          <a:p>
            <a:r>
              <a:rPr lang="en-US" sz="1867" b="1" dirty="0">
                <a:solidFill>
                  <a:schemeClr val="bg1"/>
                </a:solidFill>
                <a:latin typeface="Times New Roman" panose="02020603050405020304" pitchFamily="18" charset="0"/>
                <a:cs typeface="Times New Roman" panose="02020603050405020304" pitchFamily="18" charset="0"/>
              </a:rPr>
              <a:t> </a:t>
            </a:r>
          </a:p>
          <a:p>
            <a:r>
              <a:rPr lang="en-US" sz="2400" b="1" dirty="0">
                <a:latin typeface="Times New Roman" panose="02020603050405020304" pitchFamily="18" charset="0"/>
                <a:cs typeface="Times New Roman" panose="02020603050405020304" pitchFamily="18" charset="0"/>
              </a:rPr>
              <a:t>Rachit Shrivastava</a:t>
            </a:r>
          </a:p>
          <a:p>
            <a:r>
              <a:rPr lang="en-US" sz="2000" b="1" dirty="0">
                <a:latin typeface="Times New Roman" panose="02020603050405020304" pitchFamily="18" charset="0"/>
                <a:cs typeface="Times New Roman" panose="02020603050405020304" pitchFamily="18" charset="0"/>
              </a:rPr>
              <a:t>0187CS211127</a:t>
            </a:r>
            <a:endParaRPr lang="en-US" sz="14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4</a:t>
            </a:r>
            <a:r>
              <a:rPr lang="en-US" sz="1600" b="1" baseline="30000" dirty="0">
                <a:latin typeface="Times New Roman" panose="02020603050405020304" pitchFamily="18" charset="0"/>
                <a:cs typeface="Times New Roman" panose="02020603050405020304" pitchFamily="18" charset="0"/>
              </a:rPr>
              <a:t>th</a:t>
            </a:r>
            <a:r>
              <a:rPr lang="en-US" sz="1600" b="1" dirty="0">
                <a:latin typeface="Times New Roman" panose="02020603050405020304" pitchFamily="18" charset="0"/>
                <a:cs typeface="Times New Roman" panose="02020603050405020304" pitchFamily="18" charset="0"/>
              </a:rPr>
              <a:t> Sem 	</a:t>
            </a:r>
          </a:p>
          <a:p>
            <a:r>
              <a:rPr lang="en-US" sz="1600" b="1" dirty="0">
                <a:latin typeface="Times New Roman" panose="02020603050405020304" pitchFamily="18" charset="0"/>
                <a:cs typeface="Times New Roman" panose="02020603050405020304" pitchFamily="18" charset="0"/>
              </a:rPr>
              <a:t>Student at Sagar Institute of science and technology </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E3ECE7-C544-FE1F-A0D4-71358B68E585}"/>
              </a:ext>
            </a:extLst>
          </p:cNvPr>
          <p:cNvSpPr txBox="1"/>
          <p:nvPr/>
        </p:nvSpPr>
        <p:spPr>
          <a:xfrm>
            <a:off x="5066912" y="3097106"/>
            <a:ext cx="2826774" cy="2369880"/>
          </a:xfrm>
          <a:prstGeom prst="rect">
            <a:avLst/>
          </a:prstGeom>
          <a:noFill/>
        </p:spPr>
        <p:txBody>
          <a:bodyPr wrap="square">
            <a:spAutoFit/>
          </a:bodyPr>
          <a:lstStyle/>
          <a:p>
            <a:r>
              <a:rPr lang="en-US" sz="2400" b="1" dirty="0" err="1">
                <a:latin typeface="Times New Roman" panose="02020603050405020304" pitchFamily="18" charset="0"/>
                <a:cs typeface="Times New Roman" panose="02020603050405020304" pitchFamily="18" charset="0"/>
              </a:rPr>
              <a:t>Rehan</a:t>
            </a:r>
            <a:r>
              <a:rPr lang="en-US" sz="2400" b="1" dirty="0">
                <a:latin typeface="Times New Roman" panose="02020603050405020304" pitchFamily="18" charset="0"/>
                <a:cs typeface="Times New Roman" panose="02020603050405020304" pitchFamily="18" charset="0"/>
              </a:rPr>
              <a:t> Khan</a:t>
            </a:r>
          </a:p>
          <a:p>
            <a:r>
              <a:rPr lang="en-US" sz="2000" b="1" dirty="0">
                <a:latin typeface="Times New Roman" panose="02020603050405020304" pitchFamily="18" charset="0"/>
                <a:cs typeface="Times New Roman" panose="02020603050405020304" pitchFamily="18" charset="0"/>
              </a:rPr>
              <a:t>0187CS211133</a:t>
            </a:r>
            <a:endParaRPr lang="en-US" sz="24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4</a:t>
            </a:r>
            <a:r>
              <a:rPr lang="en-US" sz="1600" b="1" baseline="30000" dirty="0">
                <a:latin typeface="Times New Roman" panose="02020603050405020304" pitchFamily="18" charset="0"/>
                <a:cs typeface="Times New Roman" panose="02020603050405020304" pitchFamily="18" charset="0"/>
              </a:rPr>
              <a:t>th</a:t>
            </a:r>
            <a:r>
              <a:rPr lang="en-US" sz="1600" b="1" dirty="0">
                <a:latin typeface="Times New Roman" panose="02020603050405020304" pitchFamily="18" charset="0"/>
                <a:cs typeface="Times New Roman" panose="02020603050405020304" pitchFamily="18" charset="0"/>
              </a:rPr>
              <a:t> Sem 	</a:t>
            </a:r>
          </a:p>
          <a:p>
            <a:r>
              <a:rPr lang="en-US" sz="1600" b="1" dirty="0">
                <a:latin typeface="Times New Roman" panose="02020603050405020304" pitchFamily="18" charset="0"/>
                <a:cs typeface="Times New Roman" panose="02020603050405020304" pitchFamily="18" charset="0"/>
              </a:rPr>
              <a:t>Student at Sagar Institute of science and technology </a:t>
            </a:r>
          </a:p>
          <a:p>
            <a:r>
              <a:rPr lang="en-US" sz="1600" b="1" dirty="0">
                <a:latin typeface="Times New Roman" panose="02020603050405020304" pitchFamily="18" charset="0"/>
                <a:cs typeface="Times New Roman" panose="02020603050405020304" pitchFamily="18" charset="0"/>
              </a:rPr>
              <a:t> 	</a:t>
            </a:r>
          </a:p>
          <a:p>
            <a:endParaRPr lang="en-US" sz="16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a:t>
            </a:r>
            <a:endParaRPr lang="en-US" sz="2400" dirty="0"/>
          </a:p>
        </p:txBody>
      </p:sp>
      <p:sp>
        <p:nvSpPr>
          <p:cNvPr id="7" name="TextBox 6">
            <a:extLst>
              <a:ext uri="{FF2B5EF4-FFF2-40B4-BE49-F238E27FC236}">
                <a16:creationId xmlns:a16="http://schemas.microsoft.com/office/drawing/2014/main" id="{BBC14A5B-02AF-6476-7647-BD1B4D3A56CA}"/>
              </a:ext>
            </a:extLst>
          </p:cNvPr>
          <p:cNvSpPr txBox="1"/>
          <p:nvPr/>
        </p:nvSpPr>
        <p:spPr>
          <a:xfrm>
            <a:off x="1780113" y="4116565"/>
            <a:ext cx="2921854" cy="2369880"/>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Yash Soni</a:t>
            </a:r>
          </a:p>
          <a:p>
            <a:r>
              <a:rPr lang="en-US" sz="2000" b="1" dirty="0">
                <a:latin typeface="Times New Roman" panose="02020603050405020304" pitchFamily="18" charset="0"/>
                <a:cs typeface="Times New Roman" panose="02020603050405020304" pitchFamily="18" charset="0"/>
              </a:rPr>
              <a:t>0187CS211188</a:t>
            </a:r>
            <a:endParaRPr lang="en-US" sz="24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4</a:t>
            </a:r>
            <a:r>
              <a:rPr lang="en-US" sz="1600" b="1" baseline="30000" dirty="0">
                <a:latin typeface="Times New Roman" panose="02020603050405020304" pitchFamily="18" charset="0"/>
                <a:cs typeface="Times New Roman" panose="02020603050405020304" pitchFamily="18" charset="0"/>
              </a:rPr>
              <a:t>th</a:t>
            </a:r>
            <a:r>
              <a:rPr lang="en-US" sz="1600" b="1" dirty="0">
                <a:latin typeface="Times New Roman" panose="02020603050405020304" pitchFamily="18" charset="0"/>
                <a:cs typeface="Times New Roman" panose="02020603050405020304" pitchFamily="18" charset="0"/>
              </a:rPr>
              <a:t> Sem 	</a:t>
            </a:r>
          </a:p>
          <a:p>
            <a:r>
              <a:rPr lang="en-US" sz="1600" b="1" dirty="0">
                <a:latin typeface="Times New Roman" panose="02020603050405020304" pitchFamily="18" charset="0"/>
                <a:cs typeface="Times New Roman" panose="02020603050405020304" pitchFamily="18" charset="0"/>
              </a:rPr>
              <a:t>Student at Sagar Institute of science and technology </a:t>
            </a: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2400" dirty="0"/>
          </a:p>
        </p:txBody>
      </p:sp>
      <p:sp>
        <p:nvSpPr>
          <p:cNvPr id="9" name="TextBox 8">
            <a:extLst>
              <a:ext uri="{FF2B5EF4-FFF2-40B4-BE49-F238E27FC236}">
                <a16:creationId xmlns:a16="http://schemas.microsoft.com/office/drawing/2014/main" id="{67AC4FFC-9FD1-1033-4FA7-B1E5EB1C79B2}"/>
              </a:ext>
            </a:extLst>
          </p:cNvPr>
          <p:cNvSpPr txBox="1"/>
          <p:nvPr/>
        </p:nvSpPr>
        <p:spPr>
          <a:xfrm>
            <a:off x="1458785" y="420385"/>
            <a:ext cx="7787640" cy="543675"/>
          </a:xfrm>
          <a:prstGeom prst="rect">
            <a:avLst/>
          </a:prstGeom>
          <a:noFill/>
        </p:spPr>
        <p:txBody>
          <a:bodyPr wrap="square">
            <a:spAutoFit/>
          </a:bodyPr>
          <a:lstStyle/>
          <a:p>
            <a:r>
              <a:rPr lang="en-US" sz="2933" b="1" dirty="0">
                <a:solidFill>
                  <a:srgbClr val="05665C"/>
                </a:solidFill>
                <a:latin typeface="Times New Roman" panose="02020603050405020304" pitchFamily="18" charset="0"/>
                <a:cs typeface="Times New Roman" panose="02020603050405020304" pitchFamily="18" charset="0"/>
              </a:rPr>
              <a:t>TEAM MEMBERS </a:t>
            </a:r>
          </a:p>
        </p:txBody>
      </p:sp>
      <p:pic>
        <p:nvPicPr>
          <p:cNvPr id="6" name="Graphic 5" descr="Users">
            <a:extLst>
              <a:ext uri="{FF2B5EF4-FFF2-40B4-BE49-F238E27FC236}">
                <a16:creationId xmlns:a16="http://schemas.microsoft.com/office/drawing/2014/main" id="{FD3D0784-31A5-5C59-2DBF-3326687C63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450" y="189475"/>
            <a:ext cx="914400" cy="914400"/>
          </a:xfrm>
          <a:prstGeom prst="rect">
            <a:avLst/>
          </a:prstGeom>
        </p:spPr>
      </p:pic>
      <p:pic>
        <p:nvPicPr>
          <p:cNvPr id="15" name="Graphic 14" descr="User">
            <a:extLst>
              <a:ext uri="{FF2B5EF4-FFF2-40B4-BE49-F238E27FC236}">
                <a16:creationId xmlns:a16="http://schemas.microsoft.com/office/drawing/2014/main" id="{D30EC040-B4D4-EFD3-0AFD-618D96933E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1162" y="4116565"/>
            <a:ext cx="547376" cy="547376"/>
          </a:xfrm>
          <a:prstGeom prst="rect">
            <a:avLst/>
          </a:prstGeom>
        </p:spPr>
      </p:pic>
      <p:pic>
        <p:nvPicPr>
          <p:cNvPr id="16" name="Graphic 15" descr="User">
            <a:extLst>
              <a:ext uri="{FF2B5EF4-FFF2-40B4-BE49-F238E27FC236}">
                <a16:creationId xmlns:a16="http://schemas.microsoft.com/office/drawing/2014/main" id="{F2C02173-4C72-3FBB-FEB2-0B39D2E194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706" y="1582360"/>
            <a:ext cx="563144" cy="563144"/>
          </a:xfrm>
          <a:prstGeom prst="rect">
            <a:avLst/>
          </a:prstGeom>
        </p:spPr>
      </p:pic>
      <p:pic>
        <p:nvPicPr>
          <p:cNvPr id="18" name="Graphic 17" descr="User">
            <a:extLst>
              <a:ext uri="{FF2B5EF4-FFF2-40B4-BE49-F238E27FC236}">
                <a16:creationId xmlns:a16="http://schemas.microsoft.com/office/drawing/2014/main" id="{D83B6857-EB05-03BE-60BE-6F3FC08A0A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39831" y="3097106"/>
            <a:ext cx="543675" cy="543675"/>
          </a:xfrm>
          <a:prstGeom prst="rect">
            <a:avLst/>
          </a:prstGeom>
        </p:spPr>
      </p:pic>
      <p:sp>
        <p:nvSpPr>
          <p:cNvPr id="2" name="TextBox 1">
            <a:extLst>
              <a:ext uri="{FF2B5EF4-FFF2-40B4-BE49-F238E27FC236}">
                <a16:creationId xmlns:a16="http://schemas.microsoft.com/office/drawing/2014/main" id="{D6917EE1-D3B9-A012-6196-8C0288336BA9}"/>
              </a:ext>
            </a:extLst>
          </p:cNvPr>
          <p:cNvSpPr txBox="1"/>
          <p:nvPr/>
        </p:nvSpPr>
        <p:spPr>
          <a:xfrm>
            <a:off x="7070213" y="1251083"/>
            <a:ext cx="2826774" cy="2369880"/>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Anushka Kishor</a:t>
            </a:r>
          </a:p>
          <a:p>
            <a:r>
              <a:rPr lang="en-US" sz="2000" b="1" dirty="0">
                <a:latin typeface="Times New Roman" panose="02020603050405020304" pitchFamily="18" charset="0"/>
                <a:cs typeface="Times New Roman" panose="02020603050405020304" pitchFamily="18" charset="0"/>
              </a:rPr>
              <a:t>0187CS2110-33</a:t>
            </a:r>
            <a:endParaRPr lang="en-US" sz="24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4</a:t>
            </a:r>
            <a:r>
              <a:rPr lang="en-US" sz="1600" b="1" baseline="30000" dirty="0">
                <a:latin typeface="Times New Roman" panose="02020603050405020304" pitchFamily="18" charset="0"/>
                <a:cs typeface="Times New Roman" panose="02020603050405020304" pitchFamily="18" charset="0"/>
              </a:rPr>
              <a:t>th</a:t>
            </a:r>
            <a:r>
              <a:rPr lang="en-US" sz="1600" b="1" dirty="0">
                <a:latin typeface="Times New Roman" panose="02020603050405020304" pitchFamily="18" charset="0"/>
                <a:cs typeface="Times New Roman" panose="02020603050405020304" pitchFamily="18" charset="0"/>
              </a:rPr>
              <a:t> Sem 	</a:t>
            </a:r>
          </a:p>
          <a:p>
            <a:r>
              <a:rPr lang="en-US" sz="1600" b="1" dirty="0">
                <a:latin typeface="Times New Roman" panose="02020603050405020304" pitchFamily="18" charset="0"/>
                <a:cs typeface="Times New Roman" panose="02020603050405020304" pitchFamily="18" charset="0"/>
              </a:rPr>
              <a:t>Student at Sagar Institute of science and technology </a:t>
            </a:r>
          </a:p>
          <a:p>
            <a:r>
              <a:rPr lang="en-US" sz="1600" b="1" dirty="0">
                <a:latin typeface="Times New Roman" panose="02020603050405020304" pitchFamily="18" charset="0"/>
                <a:cs typeface="Times New Roman" panose="02020603050405020304" pitchFamily="18" charset="0"/>
              </a:rPr>
              <a:t> 	</a:t>
            </a:r>
          </a:p>
          <a:p>
            <a:endParaRPr lang="en-US" sz="16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a:t>
            </a:r>
            <a:endParaRPr lang="en-US" sz="2400" dirty="0"/>
          </a:p>
        </p:txBody>
      </p:sp>
      <p:pic>
        <p:nvPicPr>
          <p:cNvPr id="8" name="Graphic 7" descr="User">
            <a:extLst>
              <a:ext uri="{FF2B5EF4-FFF2-40B4-BE49-F238E27FC236}">
                <a16:creationId xmlns:a16="http://schemas.microsoft.com/office/drawing/2014/main" id="{7748C96C-4EDB-81C8-3AC7-28D9FF09A1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43132" y="1251083"/>
            <a:ext cx="543675" cy="543675"/>
          </a:xfrm>
          <a:prstGeom prst="rect">
            <a:avLst/>
          </a:prstGeom>
        </p:spPr>
      </p:pic>
    </p:spTree>
    <p:extLst>
      <p:ext uri="{BB962C8B-B14F-4D97-AF65-F5344CB8AC3E}">
        <p14:creationId xmlns:p14="http://schemas.microsoft.com/office/powerpoint/2010/main" val="6955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8D110E-51A0-C9BA-F4F8-284651BFA8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2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9728"/>
            <a:ext cx="12192000" cy="6858000"/>
          </a:xfrm>
          <a:prstGeom prst="rect">
            <a:avLst/>
          </a:prstGeom>
        </p:spPr>
      </p:pic>
      <p:sp>
        <p:nvSpPr>
          <p:cNvPr id="17" name="TextBox 16">
            <a:extLst>
              <a:ext uri="{FF2B5EF4-FFF2-40B4-BE49-F238E27FC236}">
                <a16:creationId xmlns:a16="http://schemas.microsoft.com/office/drawing/2014/main" id="{DBDED6CD-4E42-C8BE-630B-812D468766A3}"/>
              </a:ext>
            </a:extLst>
          </p:cNvPr>
          <p:cNvSpPr txBox="1"/>
          <p:nvPr/>
        </p:nvSpPr>
        <p:spPr>
          <a:xfrm>
            <a:off x="1371600" y="1465927"/>
            <a:ext cx="5914416" cy="923330"/>
          </a:xfrm>
          <a:prstGeom prst="rect">
            <a:avLst/>
          </a:prstGeom>
          <a:noFill/>
        </p:spPr>
        <p:txBody>
          <a:bodyPr wrap="square" rtlCol="0">
            <a:spAutoFit/>
          </a:bodyPr>
          <a:lstStyle/>
          <a:p>
            <a:r>
              <a:rPr lang="en-US" sz="5400" b="1" dirty="0">
                <a:solidFill>
                  <a:schemeClr val="bg1"/>
                </a:solidFill>
                <a:latin typeface="Roboto" panose="02000000000000000000" pitchFamily="2" charset="0"/>
                <a:ea typeface="Roboto" panose="02000000000000000000" pitchFamily="2" charset="0"/>
              </a:rPr>
              <a:t>Climate Measures </a:t>
            </a:r>
          </a:p>
        </p:txBody>
      </p:sp>
      <p:sp>
        <p:nvSpPr>
          <p:cNvPr id="18" name="Rectangle 17">
            <a:extLst>
              <a:ext uri="{FF2B5EF4-FFF2-40B4-BE49-F238E27FC236}">
                <a16:creationId xmlns:a16="http://schemas.microsoft.com/office/drawing/2014/main" id="{7A51BADE-B92D-D744-72A8-55BC43AC5600}"/>
              </a:ext>
            </a:extLst>
          </p:cNvPr>
          <p:cNvSpPr/>
          <p:nvPr/>
        </p:nvSpPr>
        <p:spPr>
          <a:xfrm>
            <a:off x="1371601" y="1167319"/>
            <a:ext cx="5914417" cy="97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250ECC-DAE8-3F64-9D37-267D7B17CD4D}"/>
              </a:ext>
            </a:extLst>
          </p:cNvPr>
          <p:cNvSpPr/>
          <p:nvPr/>
        </p:nvSpPr>
        <p:spPr>
          <a:xfrm>
            <a:off x="1371600" y="3310646"/>
            <a:ext cx="5914417" cy="97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1F46E78-A680-6677-D46F-921150C96CF1}"/>
              </a:ext>
            </a:extLst>
          </p:cNvPr>
          <p:cNvSpPr txBox="1"/>
          <p:nvPr/>
        </p:nvSpPr>
        <p:spPr>
          <a:xfrm>
            <a:off x="1288915" y="3550173"/>
            <a:ext cx="6721813" cy="1477328"/>
          </a:xfrm>
          <a:prstGeom prst="rect">
            <a:avLst/>
          </a:prstGeom>
          <a:noFill/>
        </p:spPr>
        <p:txBody>
          <a:bodyPr wrap="square" rtlCol="0">
            <a:spAutoFit/>
          </a:bodyPr>
          <a:lstStyle/>
          <a:p>
            <a:r>
              <a:rPr lang="en-US" b="1" dirty="0">
                <a:solidFill>
                  <a:srgbClr val="FFFFFF"/>
                </a:solidFill>
                <a:latin typeface="Open Sans" panose="020B0606030504020204" pitchFamily="34" charset="0"/>
              </a:rPr>
              <a:t>The purpose of this presentation is to educate and raise awareness about the importance of climate control in our world today. Climate change is one of the biggest challenges we face, and its consequences are already being felt in different parts of the world.</a:t>
            </a:r>
          </a:p>
        </p:txBody>
      </p:sp>
    </p:spTree>
    <p:extLst>
      <p:ext uri="{BB962C8B-B14F-4D97-AF65-F5344CB8AC3E}">
        <p14:creationId xmlns:p14="http://schemas.microsoft.com/office/powerpoint/2010/main" val="7209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5252F5F1-BC24-79C8-7FA0-BFCCC97A2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305" y="0"/>
            <a:ext cx="4538695" cy="6858000"/>
          </a:xfrm>
          <a:prstGeom prst="rect">
            <a:avLst/>
          </a:prstGeom>
        </p:spPr>
      </p:pic>
      <p:pic>
        <p:nvPicPr>
          <p:cNvPr id="33" name="Picture 32">
            <a:extLst>
              <a:ext uri="{FF2B5EF4-FFF2-40B4-BE49-F238E27FC236}">
                <a16:creationId xmlns:a16="http://schemas.microsoft.com/office/drawing/2014/main" id="{D706CFA2-0B46-48F8-465F-B58A8B7DA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124" y="834178"/>
            <a:ext cx="3527445" cy="2289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AEA23470-E788-55E7-0679-3DF270D3160D}"/>
              </a:ext>
            </a:extLst>
          </p:cNvPr>
          <p:cNvSpPr txBox="1"/>
          <p:nvPr/>
        </p:nvSpPr>
        <p:spPr>
          <a:xfrm>
            <a:off x="1543209" y="1697281"/>
            <a:ext cx="4792119" cy="2226250"/>
          </a:xfrm>
          <a:prstGeom prst="rect">
            <a:avLst/>
          </a:prstGeom>
          <a:noFill/>
        </p:spPr>
        <p:txBody>
          <a:bodyPr wrap="square">
            <a:spAutoFit/>
          </a:bodyPr>
          <a:lstStyle/>
          <a:p>
            <a:r>
              <a:rPr lang="en-US" dirty="0"/>
              <a:t>In 2021, the global mean temperature was about 1.1°C above the pre-industrial level (from 1850 to 1900). The years from 2015 to 2021 were the seven warmest on record.</a:t>
            </a:r>
          </a:p>
          <a:p>
            <a:pPr>
              <a:lnSpc>
                <a:spcPts val="1965"/>
              </a:lnSpc>
            </a:pPr>
            <a:endParaRPr lang="en-US" dirty="0">
              <a:latin typeface="Open Sans" panose="020B0606030504020204" pitchFamily="34" charset="0"/>
            </a:endParaRPr>
          </a:p>
          <a:p>
            <a:pPr>
              <a:lnSpc>
                <a:spcPts val="1965"/>
              </a:lnSpc>
            </a:pPr>
            <a:r>
              <a:rPr lang="en-US" dirty="0"/>
              <a:t>About one third of global land areas will suffer at least moderate drought by 2100.</a:t>
            </a:r>
          </a:p>
          <a:p>
            <a:pPr>
              <a:lnSpc>
                <a:spcPts val="1965"/>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6207FC0D-C822-4FA5-CD94-A252D1B2675B}"/>
              </a:ext>
            </a:extLst>
          </p:cNvPr>
          <p:cNvSpPr txBox="1"/>
          <p:nvPr/>
        </p:nvSpPr>
        <p:spPr>
          <a:xfrm>
            <a:off x="1712898" y="834178"/>
            <a:ext cx="8686799" cy="584775"/>
          </a:xfrm>
          <a:prstGeom prst="rect">
            <a:avLst/>
          </a:prstGeom>
          <a:noFill/>
        </p:spPr>
        <p:txBody>
          <a:bodyPr wrap="square">
            <a:spAutoFit/>
          </a:bodyPr>
          <a:lstStyle/>
          <a:p>
            <a:r>
              <a:rPr lang="en-US" sz="3200" b="1" dirty="0">
                <a:solidFill>
                  <a:srgbClr val="05665C"/>
                </a:solidFill>
                <a:latin typeface="Times New Roman" panose="02020603050405020304" pitchFamily="18" charset="0"/>
                <a:cs typeface="Times New Roman" panose="02020603050405020304" pitchFamily="18" charset="0"/>
              </a:rPr>
              <a:t>Problem Identification</a:t>
            </a:r>
          </a:p>
        </p:txBody>
      </p:sp>
      <p:pic>
        <p:nvPicPr>
          <p:cNvPr id="21" name="Graphic 20" descr="Meeting">
            <a:extLst>
              <a:ext uri="{FF2B5EF4-FFF2-40B4-BE49-F238E27FC236}">
                <a16:creationId xmlns:a16="http://schemas.microsoft.com/office/drawing/2014/main" id="{257F2DE7-65EA-7424-FCCB-3A6BFAE0177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0104" y="1672483"/>
            <a:ext cx="764096" cy="764096"/>
          </a:xfrm>
          <a:prstGeom prst="rect">
            <a:avLst/>
          </a:prstGeom>
        </p:spPr>
      </p:pic>
      <p:pic>
        <p:nvPicPr>
          <p:cNvPr id="25" name="Graphic 24" descr="Pie chart">
            <a:extLst>
              <a:ext uri="{FF2B5EF4-FFF2-40B4-BE49-F238E27FC236}">
                <a16:creationId xmlns:a16="http://schemas.microsoft.com/office/drawing/2014/main" id="{59EE6138-E7C0-80E1-6C00-97F0FFCD16F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810" y="5259066"/>
            <a:ext cx="634226" cy="634226"/>
          </a:xfrm>
          <a:prstGeom prst="rect">
            <a:avLst/>
          </a:prstGeom>
        </p:spPr>
      </p:pic>
      <p:pic>
        <p:nvPicPr>
          <p:cNvPr id="36" name="Graphic 35" descr="Plant">
            <a:extLst>
              <a:ext uri="{FF2B5EF4-FFF2-40B4-BE49-F238E27FC236}">
                <a16:creationId xmlns:a16="http://schemas.microsoft.com/office/drawing/2014/main" id="{BD4BEC57-994B-AFCB-3774-67751580A8A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9579" y="615395"/>
            <a:ext cx="806741" cy="776118"/>
          </a:xfrm>
          <a:prstGeom prst="rect">
            <a:avLst/>
          </a:prstGeom>
        </p:spPr>
      </p:pic>
      <p:pic>
        <p:nvPicPr>
          <p:cNvPr id="38" name="Picture 37">
            <a:extLst>
              <a:ext uri="{FF2B5EF4-FFF2-40B4-BE49-F238E27FC236}">
                <a16:creationId xmlns:a16="http://schemas.microsoft.com/office/drawing/2014/main" id="{1BAA12C5-D460-7F56-B6EF-162D061747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53124" y="3693359"/>
            <a:ext cx="3527446" cy="2351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0104" y="3077528"/>
            <a:ext cx="699638" cy="699638"/>
          </a:xfrm>
          <a:prstGeom prst="rect">
            <a:avLst/>
          </a:prstGeom>
        </p:spPr>
      </p:pic>
      <p:pic>
        <p:nvPicPr>
          <p:cNvPr id="4" name="Picture 3"/>
          <p:cNvPicPr>
            <a:picLocks noChangeAspect="1"/>
          </p:cNvPicPr>
          <p:nvPr/>
        </p:nvPicPr>
        <p:blipFill rotWithShape="1">
          <a:blip r:embed="rId12">
            <a:extLst>
              <a:ext uri="{28A0092B-C50C-407E-A947-70E740481C1C}">
                <a14:useLocalDpi xmlns:a14="http://schemas.microsoft.com/office/drawing/2010/main" val="0"/>
              </a:ext>
            </a:extLst>
          </a:blip>
          <a:srcRect l="19355" r="30306"/>
          <a:stretch/>
        </p:blipFill>
        <p:spPr>
          <a:xfrm>
            <a:off x="764784" y="3892476"/>
            <a:ext cx="696036" cy="1234021"/>
          </a:xfrm>
          <a:prstGeom prst="rect">
            <a:avLst/>
          </a:prstGeom>
        </p:spPr>
      </p:pic>
      <p:sp>
        <p:nvSpPr>
          <p:cNvPr id="5" name="TextBox 4"/>
          <p:cNvSpPr txBox="1"/>
          <p:nvPr/>
        </p:nvSpPr>
        <p:spPr>
          <a:xfrm>
            <a:off x="1543209" y="3878387"/>
            <a:ext cx="4513088" cy="1200329"/>
          </a:xfrm>
          <a:prstGeom prst="rect">
            <a:avLst/>
          </a:prstGeom>
          <a:noFill/>
        </p:spPr>
        <p:txBody>
          <a:bodyPr wrap="square" rtlCol="0">
            <a:spAutoFit/>
          </a:bodyPr>
          <a:lstStyle/>
          <a:p>
            <a:r>
              <a:rPr lang="en-US" dirty="0"/>
              <a:t>The global annual mean temperature is projected to rise beyond 1.5°C above pre-industrial levels in at least one of the next five years</a:t>
            </a:r>
            <a:endParaRPr lang="en-IN" dirty="0"/>
          </a:p>
        </p:txBody>
      </p:sp>
      <p:sp>
        <p:nvSpPr>
          <p:cNvPr id="6" name="TextBox 5"/>
          <p:cNvSpPr txBox="1"/>
          <p:nvPr/>
        </p:nvSpPr>
        <p:spPr>
          <a:xfrm>
            <a:off x="1543209" y="5233063"/>
            <a:ext cx="4622430" cy="923330"/>
          </a:xfrm>
          <a:prstGeom prst="rect">
            <a:avLst/>
          </a:prstGeom>
          <a:noFill/>
        </p:spPr>
        <p:txBody>
          <a:bodyPr wrap="square" rtlCol="0">
            <a:spAutoFit/>
          </a:bodyPr>
          <a:lstStyle/>
          <a:p>
            <a:r>
              <a:rPr lang="en-US" dirty="0"/>
              <a:t>By 2030, an estimated 700 million people will be at risk of displacement by drought alone.</a:t>
            </a:r>
          </a:p>
          <a:p>
            <a:endParaRPr lang="en-IN" dirty="0"/>
          </a:p>
        </p:txBody>
      </p:sp>
    </p:spTree>
    <p:extLst>
      <p:ext uri="{BB962C8B-B14F-4D97-AF65-F5344CB8AC3E}">
        <p14:creationId xmlns:p14="http://schemas.microsoft.com/office/powerpoint/2010/main" val="2142273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EC089A-2364-51B5-C6CE-9CE95CF4480E}"/>
              </a:ext>
            </a:extLst>
          </p:cNvPr>
          <p:cNvSpPr txBox="1"/>
          <p:nvPr/>
        </p:nvSpPr>
        <p:spPr>
          <a:xfrm>
            <a:off x="1735661" y="3860340"/>
            <a:ext cx="7457500" cy="2308324"/>
          </a:xfrm>
          <a:prstGeom prst="rect">
            <a:avLst/>
          </a:prstGeom>
          <a:noFill/>
        </p:spPr>
        <p:txBody>
          <a:bodyPr wrap="square">
            <a:spAutoFit/>
          </a:bodyPr>
          <a:lstStyle/>
          <a:p>
            <a:pPr algn="just"/>
            <a:r>
              <a:rPr lang="en-US" dirty="0">
                <a:solidFill>
                  <a:srgbClr val="212529"/>
                </a:solidFill>
                <a:latin typeface="Open Sans" panose="020B0606030504020204" pitchFamily="34" charset="0"/>
              </a:rPr>
              <a:t>These changes have significant impacts on human societies and ecosystems, including impacts on agriculture, water resources, and biodiversity. </a:t>
            </a:r>
          </a:p>
          <a:p>
            <a:pPr algn="just"/>
            <a:endParaRPr lang="en-US" dirty="0">
              <a:solidFill>
                <a:srgbClr val="212529"/>
              </a:solidFill>
              <a:latin typeface="Open Sans" panose="020B0606030504020204" pitchFamily="34" charset="0"/>
            </a:endParaRPr>
          </a:p>
          <a:p>
            <a:pPr algn="just"/>
            <a:r>
              <a:rPr lang="en-US" dirty="0">
                <a:solidFill>
                  <a:srgbClr val="212529"/>
                </a:solidFill>
                <a:latin typeface="Open Sans" panose="020B0606030504020204" pitchFamily="34" charset="0"/>
              </a:rPr>
              <a:t>The consequences of this warming trend include rising sea levels, more frequent and intense heatwaves, changes in precipitation patterns, and more frequent and severe natural disasters such as hurricanes, floods, and wildfires.</a:t>
            </a:r>
          </a:p>
        </p:txBody>
      </p:sp>
      <p:sp>
        <p:nvSpPr>
          <p:cNvPr id="5" name="TextBox 4">
            <a:extLst>
              <a:ext uri="{FF2B5EF4-FFF2-40B4-BE49-F238E27FC236}">
                <a16:creationId xmlns:a16="http://schemas.microsoft.com/office/drawing/2014/main" id="{F3DD02FB-51E8-1B92-9E2D-EE662D4D2F5A}"/>
              </a:ext>
            </a:extLst>
          </p:cNvPr>
          <p:cNvSpPr txBox="1"/>
          <p:nvPr/>
        </p:nvSpPr>
        <p:spPr>
          <a:xfrm>
            <a:off x="1735661" y="1459860"/>
            <a:ext cx="7811433" cy="2308324"/>
          </a:xfrm>
          <a:prstGeom prst="rect">
            <a:avLst/>
          </a:prstGeom>
          <a:noFill/>
        </p:spPr>
        <p:txBody>
          <a:bodyPr wrap="square">
            <a:spAutoFit/>
          </a:bodyPr>
          <a:lstStyle/>
          <a:p>
            <a:pPr algn="just"/>
            <a:r>
              <a:rPr lang="en-US" dirty="0">
                <a:latin typeface="Open Sans" panose="020B0606030504020204" pitchFamily="34" charset="0"/>
              </a:rPr>
              <a:t>The Earth's climate is constantly changing and is influenced by various factors such as greenhouse gas emissions, natural climate variability, and human activities.</a:t>
            </a:r>
          </a:p>
          <a:p>
            <a:pPr algn="just"/>
            <a:endParaRPr lang="en-US" dirty="0">
              <a:latin typeface="Open Sans" panose="020B0606030504020204" pitchFamily="34" charset="0"/>
            </a:endParaRPr>
          </a:p>
          <a:p>
            <a:pPr algn="just"/>
            <a:r>
              <a:rPr lang="en-US" dirty="0">
                <a:latin typeface="Open Sans" panose="020B0606030504020204" pitchFamily="34" charset="0"/>
              </a:rPr>
              <a:t>Efforts to mitigate the effects of climate change are underway at both the national and international levels, including the Paris Agreement, which aims to limit global warming to well below 2 degrees Celsius above pre-industrial levels.</a:t>
            </a:r>
          </a:p>
        </p:txBody>
      </p:sp>
      <p:grpSp>
        <p:nvGrpSpPr>
          <p:cNvPr id="7" name="Group 5">
            <a:extLst>
              <a:ext uri="{FF2B5EF4-FFF2-40B4-BE49-F238E27FC236}">
                <a16:creationId xmlns:a16="http://schemas.microsoft.com/office/drawing/2014/main" id="{99C97BC7-371D-2BD4-9B12-FF3A888CA66E}"/>
              </a:ext>
            </a:extLst>
          </p:cNvPr>
          <p:cNvGrpSpPr/>
          <p:nvPr/>
        </p:nvGrpSpPr>
        <p:grpSpPr>
          <a:xfrm>
            <a:off x="254001" y="289871"/>
            <a:ext cx="11582399" cy="130279"/>
            <a:chOff x="0" y="0"/>
            <a:chExt cx="9958983" cy="298769"/>
          </a:xfrm>
        </p:grpSpPr>
        <p:grpSp>
          <p:nvGrpSpPr>
            <p:cNvPr id="8" name="Group 6">
              <a:extLst>
                <a:ext uri="{FF2B5EF4-FFF2-40B4-BE49-F238E27FC236}">
                  <a16:creationId xmlns:a16="http://schemas.microsoft.com/office/drawing/2014/main" id="{FC4EE259-391A-A0FD-0859-C93D3B50003D}"/>
                </a:ext>
              </a:extLst>
            </p:cNvPr>
            <p:cNvGrpSpPr>
              <a:grpSpLocks noChangeAspect="1"/>
            </p:cNvGrpSpPr>
            <p:nvPr/>
          </p:nvGrpSpPr>
          <p:grpSpPr>
            <a:xfrm>
              <a:off x="0" y="0"/>
              <a:ext cx="9958983" cy="298769"/>
              <a:chOff x="0" y="0"/>
              <a:chExt cx="1270000" cy="38100"/>
            </a:xfrm>
          </p:grpSpPr>
          <p:sp>
            <p:nvSpPr>
              <p:cNvPr id="9" name="Freeform 7">
                <a:extLst>
                  <a:ext uri="{FF2B5EF4-FFF2-40B4-BE49-F238E27FC236}">
                    <a16:creationId xmlns:a16="http://schemas.microsoft.com/office/drawing/2014/main" id="{CA1463F3-227E-72DD-216C-B1BF56432217}"/>
                  </a:ext>
                </a:extLst>
              </p:cNvPr>
              <p:cNvSpPr/>
              <p:nvPr/>
            </p:nvSpPr>
            <p:spPr>
              <a:xfrm>
                <a:off x="0" y="0"/>
                <a:ext cx="1270000" cy="38100"/>
              </a:xfrm>
              <a:custGeom>
                <a:avLst/>
                <a:gdLst/>
                <a:ahLst/>
                <a:cxnLst/>
                <a:rect l="l" t="t" r="r" b="b"/>
                <a:pathLst>
                  <a:path w="1270000" h="38100">
                    <a:moveTo>
                      <a:pt x="0" y="0"/>
                    </a:moveTo>
                    <a:lnTo>
                      <a:pt x="1270000" y="0"/>
                    </a:lnTo>
                    <a:lnTo>
                      <a:pt x="1270000" y="38100"/>
                    </a:lnTo>
                    <a:lnTo>
                      <a:pt x="0" y="38100"/>
                    </a:lnTo>
                    <a:lnTo>
                      <a:pt x="0" y="0"/>
                    </a:lnTo>
                    <a:close/>
                  </a:path>
                </a:pathLst>
              </a:custGeom>
              <a:solidFill>
                <a:srgbClr val="05665C"/>
              </a:solidFill>
            </p:spPr>
          </p:sp>
          <p:sp>
            <p:nvSpPr>
              <p:cNvPr id="10" name="Freeform 8">
                <a:extLst>
                  <a:ext uri="{FF2B5EF4-FFF2-40B4-BE49-F238E27FC236}">
                    <a16:creationId xmlns:a16="http://schemas.microsoft.com/office/drawing/2014/main" id="{770FE76A-8949-7BEA-633E-0920F0434905}"/>
                  </a:ext>
                </a:extLst>
              </p:cNvPr>
              <p:cNvSpPr/>
              <p:nvPr/>
            </p:nvSpPr>
            <p:spPr>
              <a:xfrm>
                <a:off x="0" y="0"/>
                <a:ext cx="952500" cy="38100"/>
              </a:xfrm>
              <a:custGeom>
                <a:avLst/>
                <a:gdLst/>
                <a:ahLst/>
                <a:cxnLst/>
                <a:rect l="l" t="t" r="r" b="b"/>
                <a:pathLst>
                  <a:path w="952500" h="38100">
                    <a:moveTo>
                      <a:pt x="0" y="0"/>
                    </a:moveTo>
                    <a:lnTo>
                      <a:pt x="952500" y="0"/>
                    </a:lnTo>
                    <a:lnTo>
                      <a:pt x="952500" y="38100"/>
                    </a:lnTo>
                    <a:lnTo>
                      <a:pt x="0" y="38100"/>
                    </a:lnTo>
                    <a:lnTo>
                      <a:pt x="0" y="0"/>
                    </a:lnTo>
                    <a:close/>
                  </a:path>
                </a:pathLst>
              </a:custGeom>
              <a:solidFill>
                <a:srgbClr val="30B4A6"/>
              </a:solidFill>
            </p:spPr>
          </p:sp>
        </p:grpSp>
      </p:grpSp>
      <p:grpSp>
        <p:nvGrpSpPr>
          <p:cNvPr id="11" name="Group 9">
            <a:extLst>
              <a:ext uri="{FF2B5EF4-FFF2-40B4-BE49-F238E27FC236}">
                <a16:creationId xmlns:a16="http://schemas.microsoft.com/office/drawing/2014/main" id="{063A2412-E3C1-06BB-DC09-3B97758E5233}"/>
              </a:ext>
            </a:extLst>
          </p:cNvPr>
          <p:cNvGrpSpPr/>
          <p:nvPr/>
        </p:nvGrpSpPr>
        <p:grpSpPr>
          <a:xfrm>
            <a:off x="256162" y="6281146"/>
            <a:ext cx="11572238" cy="120078"/>
            <a:chOff x="0" y="0"/>
            <a:chExt cx="9958983" cy="298769"/>
          </a:xfrm>
        </p:grpSpPr>
        <p:grpSp>
          <p:nvGrpSpPr>
            <p:cNvPr id="12" name="Group 10">
              <a:extLst>
                <a:ext uri="{FF2B5EF4-FFF2-40B4-BE49-F238E27FC236}">
                  <a16:creationId xmlns:a16="http://schemas.microsoft.com/office/drawing/2014/main" id="{A35F0C0E-6B34-D1C3-067B-51DA59DB4390}"/>
                </a:ext>
              </a:extLst>
            </p:cNvPr>
            <p:cNvGrpSpPr>
              <a:grpSpLocks noChangeAspect="1"/>
            </p:cNvGrpSpPr>
            <p:nvPr/>
          </p:nvGrpSpPr>
          <p:grpSpPr>
            <a:xfrm>
              <a:off x="0" y="0"/>
              <a:ext cx="9958983" cy="298769"/>
              <a:chOff x="0" y="0"/>
              <a:chExt cx="1270000" cy="38100"/>
            </a:xfrm>
          </p:grpSpPr>
          <p:sp>
            <p:nvSpPr>
              <p:cNvPr id="13" name="Freeform 11">
                <a:extLst>
                  <a:ext uri="{FF2B5EF4-FFF2-40B4-BE49-F238E27FC236}">
                    <a16:creationId xmlns:a16="http://schemas.microsoft.com/office/drawing/2014/main" id="{B5471F6D-7090-1893-E80B-EC2C41567299}"/>
                  </a:ext>
                </a:extLst>
              </p:cNvPr>
              <p:cNvSpPr/>
              <p:nvPr/>
            </p:nvSpPr>
            <p:spPr>
              <a:xfrm>
                <a:off x="0" y="0"/>
                <a:ext cx="1270000" cy="38100"/>
              </a:xfrm>
              <a:custGeom>
                <a:avLst/>
                <a:gdLst/>
                <a:ahLst/>
                <a:cxnLst/>
                <a:rect l="l" t="t" r="r" b="b"/>
                <a:pathLst>
                  <a:path w="1270000" h="38100">
                    <a:moveTo>
                      <a:pt x="0" y="0"/>
                    </a:moveTo>
                    <a:lnTo>
                      <a:pt x="1270000" y="0"/>
                    </a:lnTo>
                    <a:lnTo>
                      <a:pt x="1270000" y="38100"/>
                    </a:lnTo>
                    <a:lnTo>
                      <a:pt x="0" y="38100"/>
                    </a:lnTo>
                    <a:lnTo>
                      <a:pt x="0" y="0"/>
                    </a:lnTo>
                    <a:close/>
                  </a:path>
                </a:pathLst>
              </a:custGeom>
              <a:solidFill>
                <a:srgbClr val="05665C"/>
              </a:solidFill>
            </p:spPr>
          </p:sp>
          <p:sp>
            <p:nvSpPr>
              <p:cNvPr id="14" name="Freeform 12">
                <a:extLst>
                  <a:ext uri="{FF2B5EF4-FFF2-40B4-BE49-F238E27FC236}">
                    <a16:creationId xmlns:a16="http://schemas.microsoft.com/office/drawing/2014/main" id="{7D5DA824-A023-E006-2152-A3889C11D2B7}"/>
                  </a:ext>
                </a:extLst>
              </p:cNvPr>
              <p:cNvSpPr/>
              <p:nvPr/>
            </p:nvSpPr>
            <p:spPr>
              <a:xfrm>
                <a:off x="0" y="0"/>
                <a:ext cx="952500" cy="38100"/>
              </a:xfrm>
              <a:custGeom>
                <a:avLst/>
                <a:gdLst/>
                <a:ahLst/>
                <a:cxnLst/>
                <a:rect l="l" t="t" r="r" b="b"/>
                <a:pathLst>
                  <a:path w="952500" h="38100">
                    <a:moveTo>
                      <a:pt x="0" y="0"/>
                    </a:moveTo>
                    <a:lnTo>
                      <a:pt x="952500" y="0"/>
                    </a:lnTo>
                    <a:lnTo>
                      <a:pt x="952500" y="38100"/>
                    </a:lnTo>
                    <a:lnTo>
                      <a:pt x="0" y="38100"/>
                    </a:lnTo>
                    <a:lnTo>
                      <a:pt x="0" y="0"/>
                    </a:lnTo>
                    <a:close/>
                  </a:path>
                </a:pathLst>
              </a:custGeom>
              <a:solidFill>
                <a:srgbClr val="30B4A6"/>
              </a:solidFill>
            </p:spPr>
          </p:sp>
        </p:grpSp>
      </p:grpSp>
      <p:sp>
        <p:nvSpPr>
          <p:cNvPr id="15" name="Rectangle 14">
            <a:extLst>
              <a:ext uri="{FF2B5EF4-FFF2-40B4-BE49-F238E27FC236}">
                <a16:creationId xmlns:a16="http://schemas.microsoft.com/office/drawing/2014/main" id="{17783537-1FE6-E092-E9C2-7457A59B200C}"/>
              </a:ext>
            </a:extLst>
          </p:cNvPr>
          <p:cNvSpPr/>
          <p:nvPr/>
        </p:nvSpPr>
        <p:spPr>
          <a:xfrm>
            <a:off x="254001" y="289871"/>
            <a:ext cx="101599" cy="5991275"/>
          </a:xfrm>
          <a:prstGeom prst="rect">
            <a:avLst/>
          </a:prstGeom>
          <a:solidFill>
            <a:srgbClr val="326B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9E197B-02A0-FF7B-31FD-03DF13E1AB77}"/>
              </a:ext>
            </a:extLst>
          </p:cNvPr>
          <p:cNvSpPr/>
          <p:nvPr/>
        </p:nvSpPr>
        <p:spPr>
          <a:xfrm>
            <a:off x="11724640" y="289871"/>
            <a:ext cx="101599" cy="5991275"/>
          </a:xfrm>
          <a:prstGeom prst="rect">
            <a:avLst/>
          </a:prstGeom>
          <a:solidFill>
            <a:srgbClr val="326B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Earth globe Americas">
            <a:extLst>
              <a:ext uri="{FF2B5EF4-FFF2-40B4-BE49-F238E27FC236}">
                <a16:creationId xmlns:a16="http://schemas.microsoft.com/office/drawing/2014/main" id="{6A13A85E-B120-21C1-77A7-D07FB2C0FA2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4388" y="1449165"/>
            <a:ext cx="585028" cy="585028"/>
          </a:xfrm>
          <a:prstGeom prst="rect">
            <a:avLst/>
          </a:prstGeom>
        </p:spPr>
      </p:pic>
      <p:pic>
        <p:nvPicPr>
          <p:cNvPr id="21" name="Graphic 20" descr="Business Growth">
            <a:extLst>
              <a:ext uri="{FF2B5EF4-FFF2-40B4-BE49-F238E27FC236}">
                <a16:creationId xmlns:a16="http://schemas.microsoft.com/office/drawing/2014/main" id="{B7A77842-BAC7-59E3-5893-9243C01226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9146" y="2794787"/>
            <a:ext cx="689645" cy="689645"/>
          </a:xfrm>
          <a:prstGeom prst="rect">
            <a:avLst/>
          </a:prstGeom>
        </p:spPr>
      </p:pic>
      <p:pic>
        <p:nvPicPr>
          <p:cNvPr id="23" name="Graphic 22" descr="Farm scene">
            <a:extLst>
              <a:ext uri="{FF2B5EF4-FFF2-40B4-BE49-F238E27FC236}">
                <a16:creationId xmlns:a16="http://schemas.microsoft.com/office/drawing/2014/main" id="{C1DE6021-F2FB-C464-8790-515A7AF988C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163" y="3854528"/>
            <a:ext cx="604387" cy="604387"/>
          </a:xfrm>
          <a:prstGeom prst="rect">
            <a:avLst/>
          </a:prstGeom>
        </p:spPr>
      </p:pic>
      <p:pic>
        <p:nvPicPr>
          <p:cNvPr id="27" name="Graphic 26" descr="Bug under magnifying glass">
            <a:extLst>
              <a:ext uri="{FF2B5EF4-FFF2-40B4-BE49-F238E27FC236}">
                <a16:creationId xmlns:a16="http://schemas.microsoft.com/office/drawing/2014/main" id="{A56443E2-370E-A9F9-F1FE-669599E71E4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88" y="4994504"/>
            <a:ext cx="620162" cy="620162"/>
          </a:xfrm>
          <a:prstGeom prst="rect">
            <a:avLst/>
          </a:prstGeom>
        </p:spPr>
      </p:pic>
      <p:sp>
        <p:nvSpPr>
          <p:cNvPr id="2" name="TextBox 1">
            <a:extLst>
              <a:ext uri="{FF2B5EF4-FFF2-40B4-BE49-F238E27FC236}">
                <a16:creationId xmlns:a16="http://schemas.microsoft.com/office/drawing/2014/main" id="{A8A52503-6F44-7E09-2AAF-BE88CB1BD46C}"/>
              </a:ext>
            </a:extLst>
          </p:cNvPr>
          <p:cNvSpPr txBox="1"/>
          <p:nvPr/>
        </p:nvSpPr>
        <p:spPr>
          <a:xfrm>
            <a:off x="3086136" y="695166"/>
            <a:ext cx="5976583" cy="584775"/>
          </a:xfrm>
          <a:prstGeom prst="rect">
            <a:avLst/>
          </a:prstGeom>
          <a:noFill/>
        </p:spPr>
        <p:txBody>
          <a:bodyPr wrap="square" rtlCol="0">
            <a:spAutoFit/>
          </a:bodyPr>
          <a:lstStyle/>
          <a:p>
            <a:r>
              <a:rPr lang="en-US" sz="32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Global State of Climate </a:t>
            </a:r>
          </a:p>
        </p:txBody>
      </p:sp>
      <p:pic>
        <p:nvPicPr>
          <p:cNvPr id="4" name="Graphic 3" descr="Cloud with solid fill">
            <a:extLst>
              <a:ext uri="{FF2B5EF4-FFF2-40B4-BE49-F238E27FC236}">
                <a16:creationId xmlns:a16="http://schemas.microsoft.com/office/drawing/2014/main" id="{2A2056C5-1C1F-8CA4-7FB6-A670E180A23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404150" y="623835"/>
            <a:ext cx="658827" cy="658827"/>
          </a:xfrm>
          <a:prstGeom prst="rect">
            <a:avLst/>
          </a:prstGeom>
        </p:spPr>
      </p:pic>
    </p:spTree>
    <p:extLst>
      <p:ext uri="{BB962C8B-B14F-4D97-AF65-F5344CB8AC3E}">
        <p14:creationId xmlns:p14="http://schemas.microsoft.com/office/powerpoint/2010/main" val="256623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D7025C-2811-8A81-55C1-75EB8775C44A}"/>
              </a:ext>
            </a:extLst>
          </p:cNvPr>
          <p:cNvSpPr/>
          <p:nvPr/>
        </p:nvSpPr>
        <p:spPr>
          <a:xfrm>
            <a:off x="11724640" y="289871"/>
            <a:ext cx="101599" cy="5991275"/>
          </a:xfrm>
          <a:prstGeom prst="rect">
            <a:avLst/>
          </a:prstGeom>
          <a:solidFill>
            <a:srgbClr val="326B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73A72A-0AC0-BE17-C1C8-4811269FF9CC}"/>
              </a:ext>
            </a:extLst>
          </p:cNvPr>
          <p:cNvSpPr txBox="1"/>
          <p:nvPr/>
        </p:nvSpPr>
        <p:spPr>
          <a:xfrm>
            <a:off x="1503607" y="1329164"/>
            <a:ext cx="8896676" cy="4247317"/>
          </a:xfrm>
          <a:prstGeom prst="rect">
            <a:avLst/>
          </a:prstGeom>
          <a:noFill/>
        </p:spPr>
        <p:txBody>
          <a:bodyPr wrap="square">
            <a:spAutoFit/>
          </a:bodyPr>
          <a:lstStyle/>
          <a:p>
            <a:pPr algn="just"/>
            <a:r>
              <a:rPr lang="en-US" sz="1800" b="1" dirty="0">
                <a:latin typeface="Open Sans" panose="020B0606030504020204" pitchFamily="34" charset="0"/>
                <a:ea typeface="Open Sans" panose="020B0606030504020204" pitchFamily="34" charset="0"/>
                <a:cs typeface="Open Sans" panose="020B0606030504020204" pitchFamily="34" charset="0"/>
              </a:rPr>
              <a:t>India</a:t>
            </a:r>
            <a:r>
              <a:rPr lang="en-US" sz="1800" dirty="0">
                <a:latin typeface="Open Sans" panose="020B0606030504020204" pitchFamily="34" charset="0"/>
                <a:ea typeface="Open Sans" panose="020B0606030504020204" pitchFamily="34" charset="0"/>
                <a:cs typeface="Open Sans" panose="020B0606030504020204" pitchFamily="34" charset="0"/>
              </a:rPr>
              <a:t> is a country in which around </a:t>
            </a:r>
            <a:r>
              <a:rPr lang="en-US" sz="1800" b="1" dirty="0">
                <a:solidFill>
                  <a:srgbClr val="05665C"/>
                </a:solidFill>
                <a:latin typeface="Open Sans" panose="020B0606030504020204" pitchFamily="34" charset="0"/>
                <a:ea typeface="Open Sans" panose="020B0606030504020204" pitchFamily="34" charset="0"/>
                <a:cs typeface="Open Sans" panose="020B0606030504020204" pitchFamily="34" charset="0"/>
              </a:rPr>
              <a:t>60%</a:t>
            </a:r>
            <a:r>
              <a:rPr lang="en-US" sz="1800" dirty="0">
                <a:latin typeface="Open Sans" panose="020B0606030504020204" pitchFamily="34" charset="0"/>
                <a:ea typeface="Open Sans" panose="020B0606030504020204" pitchFamily="34" charset="0"/>
                <a:cs typeface="Open Sans" panose="020B0606030504020204" pitchFamily="34" charset="0"/>
              </a:rPr>
              <a:t> of the population is in rural areas.</a:t>
            </a:r>
          </a:p>
          <a:p>
            <a:pPr algn="just"/>
            <a:endParaRPr lang="en-US" sz="1800" dirty="0">
              <a:latin typeface="Open Sans" panose="020B0606030504020204" pitchFamily="34" charset="0"/>
              <a:ea typeface="Open Sans" panose="020B0606030504020204" pitchFamily="34" charset="0"/>
              <a:cs typeface="Open Sans" panose="020B0606030504020204" pitchFamily="34" charset="0"/>
            </a:endParaRPr>
          </a:p>
          <a:p>
            <a:pPr algn="just"/>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r>
              <a:rPr lang="en-US" dirty="0">
                <a:latin typeface="Open Sans" panose="020B0606030504020204" pitchFamily="34" charset="0"/>
                <a:ea typeface="Open Sans" panose="020B0606030504020204" pitchFamily="34" charset="0"/>
                <a:cs typeface="Open Sans" panose="020B0606030504020204" pitchFamily="34" charset="0"/>
              </a:rPr>
              <a:t>The state of climate in India is complex and diverse, with varying weather patterns across different regions.</a:t>
            </a:r>
          </a:p>
          <a:p>
            <a:pPr algn="just"/>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r>
              <a:rPr lang="en-US" dirty="0">
                <a:latin typeface="Open Sans" panose="020B0606030504020204" pitchFamily="34" charset="0"/>
                <a:ea typeface="Open Sans" panose="020B0606030504020204" pitchFamily="34" charset="0"/>
                <a:cs typeface="Open Sans" panose="020B0606030504020204" pitchFamily="34" charset="0"/>
              </a:rPr>
              <a:t>The climate of India can affect economic growth, particularly in sectors such as agriculture, tourism, and energy.</a:t>
            </a:r>
          </a:p>
          <a:p>
            <a:pPr algn="just"/>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r>
              <a:rPr lang="en-US" sz="1800" dirty="0">
                <a:latin typeface="Open Sans" panose="020B0606030504020204" pitchFamily="34" charset="0"/>
                <a:ea typeface="Open Sans" panose="020B0606030504020204" pitchFamily="34" charset="0"/>
                <a:cs typeface="Open Sans" panose="020B0606030504020204" pitchFamily="34" charset="0"/>
              </a:rPr>
              <a:t>India has a high potential to feed the world with all essential C</a:t>
            </a:r>
            <a:r>
              <a:rPr lang="en-US" dirty="0">
                <a:latin typeface="Open Sans" panose="020B0606030504020204" pitchFamily="34" charset="0"/>
                <a:ea typeface="Open Sans" panose="020B0606030504020204" pitchFamily="34" charset="0"/>
                <a:cs typeface="Open Sans" panose="020B0606030504020204" pitchFamily="34" charset="0"/>
              </a:rPr>
              <a:t>limatic Features and manpower to protect it, The only requirement is  correct knowledge and </a:t>
            </a:r>
          </a:p>
          <a:p>
            <a:pPr algn="just"/>
            <a:r>
              <a:rPr lang="en-US" dirty="0">
                <a:latin typeface="Open Sans" panose="020B0606030504020204" pitchFamily="34" charset="0"/>
                <a:ea typeface="Open Sans" panose="020B0606030504020204" pitchFamily="34" charset="0"/>
                <a:cs typeface="Open Sans" panose="020B0606030504020204" pitchFamily="34" charset="0"/>
              </a:rPr>
              <a:t>tech innovation is required to excel.</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5">
            <a:extLst>
              <a:ext uri="{FF2B5EF4-FFF2-40B4-BE49-F238E27FC236}">
                <a16:creationId xmlns:a16="http://schemas.microsoft.com/office/drawing/2014/main" id="{02CDD5A5-C06D-61CA-8151-27DC251E35A2}"/>
              </a:ext>
            </a:extLst>
          </p:cNvPr>
          <p:cNvGrpSpPr/>
          <p:nvPr/>
        </p:nvGrpSpPr>
        <p:grpSpPr>
          <a:xfrm>
            <a:off x="254001" y="289871"/>
            <a:ext cx="11582399" cy="130279"/>
            <a:chOff x="0" y="0"/>
            <a:chExt cx="9958983" cy="298769"/>
          </a:xfrm>
        </p:grpSpPr>
        <p:grpSp>
          <p:nvGrpSpPr>
            <p:cNvPr id="11" name="Group 6">
              <a:extLst>
                <a:ext uri="{FF2B5EF4-FFF2-40B4-BE49-F238E27FC236}">
                  <a16:creationId xmlns:a16="http://schemas.microsoft.com/office/drawing/2014/main" id="{F1DAAB55-8AE0-738F-AFA2-344B3783A187}"/>
                </a:ext>
              </a:extLst>
            </p:cNvPr>
            <p:cNvGrpSpPr>
              <a:grpSpLocks noChangeAspect="1"/>
            </p:cNvGrpSpPr>
            <p:nvPr/>
          </p:nvGrpSpPr>
          <p:grpSpPr>
            <a:xfrm>
              <a:off x="0" y="0"/>
              <a:ext cx="9958983" cy="298769"/>
              <a:chOff x="0" y="0"/>
              <a:chExt cx="1270000" cy="38100"/>
            </a:xfrm>
          </p:grpSpPr>
          <p:sp>
            <p:nvSpPr>
              <p:cNvPr id="12" name="Freeform 7">
                <a:extLst>
                  <a:ext uri="{FF2B5EF4-FFF2-40B4-BE49-F238E27FC236}">
                    <a16:creationId xmlns:a16="http://schemas.microsoft.com/office/drawing/2014/main" id="{5C49B4F8-066A-90CF-EDFB-F3B6EBEADC0B}"/>
                  </a:ext>
                </a:extLst>
              </p:cNvPr>
              <p:cNvSpPr/>
              <p:nvPr/>
            </p:nvSpPr>
            <p:spPr>
              <a:xfrm>
                <a:off x="0" y="0"/>
                <a:ext cx="1270000" cy="38100"/>
              </a:xfrm>
              <a:custGeom>
                <a:avLst/>
                <a:gdLst/>
                <a:ahLst/>
                <a:cxnLst/>
                <a:rect l="l" t="t" r="r" b="b"/>
                <a:pathLst>
                  <a:path w="1270000" h="38100">
                    <a:moveTo>
                      <a:pt x="0" y="0"/>
                    </a:moveTo>
                    <a:lnTo>
                      <a:pt x="1270000" y="0"/>
                    </a:lnTo>
                    <a:lnTo>
                      <a:pt x="1270000" y="38100"/>
                    </a:lnTo>
                    <a:lnTo>
                      <a:pt x="0" y="38100"/>
                    </a:lnTo>
                    <a:lnTo>
                      <a:pt x="0" y="0"/>
                    </a:lnTo>
                    <a:close/>
                  </a:path>
                </a:pathLst>
              </a:custGeom>
              <a:solidFill>
                <a:srgbClr val="05665C"/>
              </a:solidFill>
            </p:spPr>
          </p:sp>
          <p:sp>
            <p:nvSpPr>
              <p:cNvPr id="13" name="Freeform 8">
                <a:extLst>
                  <a:ext uri="{FF2B5EF4-FFF2-40B4-BE49-F238E27FC236}">
                    <a16:creationId xmlns:a16="http://schemas.microsoft.com/office/drawing/2014/main" id="{A2621840-F333-9053-9184-72561690B356}"/>
                  </a:ext>
                </a:extLst>
              </p:cNvPr>
              <p:cNvSpPr/>
              <p:nvPr/>
            </p:nvSpPr>
            <p:spPr>
              <a:xfrm>
                <a:off x="0" y="0"/>
                <a:ext cx="952500" cy="38100"/>
              </a:xfrm>
              <a:custGeom>
                <a:avLst/>
                <a:gdLst/>
                <a:ahLst/>
                <a:cxnLst/>
                <a:rect l="l" t="t" r="r" b="b"/>
                <a:pathLst>
                  <a:path w="952500" h="38100">
                    <a:moveTo>
                      <a:pt x="0" y="0"/>
                    </a:moveTo>
                    <a:lnTo>
                      <a:pt x="952500" y="0"/>
                    </a:lnTo>
                    <a:lnTo>
                      <a:pt x="952500" y="38100"/>
                    </a:lnTo>
                    <a:lnTo>
                      <a:pt x="0" y="38100"/>
                    </a:lnTo>
                    <a:lnTo>
                      <a:pt x="0" y="0"/>
                    </a:lnTo>
                    <a:close/>
                  </a:path>
                </a:pathLst>
              </a:custGeom>
              <a:solidFill>
                <a:srgbClr val="30B4A6"/>
              </a:solidFill>
            </p:spPr>
          </p:sp>
        </p:grpSp>
      </p:grpSp>
      <p:grpSp>
        <p:nvGrpSpPr>
          <p:cNvPr id="14" name="Group 9">
            <a:extLst>
              <a:ext uri="{FF2B5EF4-FFF2-40B4-BE49-F238E27FC236}">
                <a16:creationId xmlns:a16="http://schemas.microsoft.com/office/drawing/2014/main" id="{82EB1EC5-C1E7-1F04-03A5-F859DF73819F}"/>
              </a:ext>
            </a:extLst>
          </p:cNvPr>
          <p:cNvGrpSpPr/>
          <p:nvPr/>
        </p:nvGrpSpPr>
        <p:grpSpPr>
          <a:xfrm>
            <a:off x="256162" y="6281146"/>
            <a:ext cx="11572238" cy="120078"/>
            <a:chOff x="0" y="0"/>
            <a:chExt cx="9958983" cy="298769"/>
          </a:xfrm>
        </p:grpSpPr>
        <p:grpSp>
          <p:nvGrpSpPr>
            <p:cNvPr id="15" name="Group 10">
              <a:extLst>
                <a:ext uri="{FF2B5EF4-FFF2-40B4-BE49-F238E27FC236}">
                  <a16:creationId xmlns:a16="http://schemas.microsoft.com/office/drawing/2014/main" id="{EC0E4EE6-BB70-DB11-3D04-AA5E6FC88374}"/>
                </a:ext>
              </a:extLst>
            </p:cNvPr>
            <p:cNvGrpSpPr>
              <a:grpSpLocks noChangeAspect="1"/>
            </p:cNvGrpSpPr>
            <p:nvPr/>
          </p:nvGrpSpPr>
          <p:grpSpPr>
            <a:xfrm>
              <a:off x="0" y="0"/>
              <a:ext cx="9958983" cy="298769"/>
              <a:chOff x="0" y="0"/>
              <a:chExt cx="1270000" cy="38100"/>
            </a:xfrm>
          </p:grpSpPr>
          <p:sp>
            <p:nvSpPr>
              <p:cNvPr id="16" name="Freeform 11">
                <a:extLst>
                  <a:ext uri="{FF2B5EF4-FFF2-40B4-BE49-F238E27FC236}">
                    <a16:creationId xmlns:a16="http://schemas.microsoft.com/office/drawing/2014/main" id="{44379F59-DA35-F91F-EC91-24C4E63BA778}"/>
                  </a:ext>
                </a:extLst>
              </p:cNvPr>
              <p:cNvSpPr/>
              <p:nvPr/>
            </p:nvSpPr>
            <p:spPr>
              <a:xfrm>
                <a:off x="0" y="0"/>
                <a:ext cx="1270000" cy="38100"/>
              </a:xfrm>
              <a:custGeom>
                <a:avLst/>
                <a:gdLst/>
                <a:ahLst/>
                <a:cxnLst/>
                <a:rect l="l" t="t" r="r" b="b"/>
                <a:pathLst>
                  <a:path w="1270000" h="38100">
                    <a:moveTo>
                      <a:pt x="0" y="0"/>
                    </a:moveTo>
                    <a:lnTo>
                      <a:pt x="1270000" y="0"/>
                    </a:lnTo>
                    <a:lnTo>
                      <a:pt x="1270000" y="38100"/>
                    </a:lnTo>
                    <a:lnTo>
                      <a:pt x="0" y="38100"/>
                    </a:lnTo>
                    <a:lnTo>
                      <a:pt x="0" y="0"/>
                    </a:lnTo>
                    <a:close/>
                  </a:path>
                </a:pathLst>
              </a:custGeom>
              <a:solidFill>
                <a:srgbClr val="05665C"/>
              </a:solidFill>
            </p:spPr>
          </p:sp>
          <p:sp>
            <p:nvSpPr>
              <p:cNvPr id="17" name="Freeform 12">
                <a:extLst>
                  <a:ext uri="{FF2B5EF4-FFF2-40B4-BE49-F238E27FC236}">
                    <a16:creationId xmlns:a16="http://schemas.microsoft.com/office/drawing/2014/main" id="{23EAD28A-D8F9-4E96-6D91-9B8A0EC6FC03}"/>
                  </a:ext>
                </a:extLst>
              </p:cNvPr>
              <p:cNvSpPr/>
              <p:nvPr/>
            </p:nvSpPr>
            <p:spPr>
              <a:xfrm>
                <a:off x="0" y="0"/>
                <a:ext cx="952500" cy="38100"/>
              </a:xfrm>
              <a:custGeom>
                <a:avLst/>
                <a:gdLst/>
                <a:ahLst/>
                <a:cxnLst/>
                <a:rect l="l" t="t" r="r" b="b"/>
                <a:pathLst>
                  <a:path w="952500" h="38100">
                    <a:moveTo>
                      <a:pt x="0" y="0"/>
                    </a:moveTo>
                    <a:lnTo>
                      <a:pt x="952500" y="0"/>
                    </a:lnTo>
                    <a:lnTo>
                      <a:pt x="952500" y="38100"/>
                    </a:lnTo>
                    <a:lnTo>
                      <a:pt x="0" y="38100"/>
                    </a:lnTo>
                    <a:lnTo>
                      <a:pt x="0" y="0"/>
                    </a:lnTo>
                    <a:close/>
                  </a:path>
                </a:pathLst>
              </a:custGeom>
              <a:solidFill>
                <a:srgbClr val="30B4A6"/>
              </a:solidFill>
            </p:spPr>
          </p:sp>
        </p:grpSp>
      </p:grpSp>
      <p:sp>
        <p:nvSpPr>
          <p:cNvPr id="18" name="Rectangle 17">
            <a:extLst>
              <a:ext uri="{FF2B5EF4-FFF2-40B4-BE49-F238E27FC236}">
                <a16:creationId xmlns:a16="http://schemas.microsoft.com/office/drawing/2014/main" id="{2B1A7A98-9DAC-468D-711A-45B10B78893F}"/>
              </a:ext>
            </a:extLst>
          </p:cNvPr>
          <p:cNvSpPr/>
          <p:nvPr/>
        </p:nvSpPr>
        <p:spPr>
          <a:xfrm>
            <a:off x="254001" y="289871"/>
            <a:ext cx="101599" cy="5991275"/>
          </a:xfrm>
          <a:prstGeom prst="rect">
            <a:avLst/>
          </a:prstGeom>
          <a:solidFill>
            <a:srgbClr val="326B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Pie chart">
            <a:extLst>
              <a:ext uri="{FF2B5EF4-FFF2-40B4-BE49-F238E27FC236}">
                <a16:creationId xmlns:a16="http://schemas.microsoft.com/office/drawing/2014/main" id="{3C58229B-93FF-06B4-6F3F-3622D1B6F87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3875" y="2195062"/>
            <a:ext cx="578085" cy="578085"/>
          </a:xfrm>
          <a:prstGeom prst="rect">
            <a:avLst/>
          </a:prstGeom>
        </p:spPr>
      </p:pic>
      <p:pic>
        <p:nvPicPr>
          <p:cNvPr id="25" name="Graphic 24" descr="Group of men">
            <a:extLst>
              <a:ext uri="{FF2B5EF4-FFF2-40B4-BE49-F238E27FC236}">
                <a16:creationId xmlns:a16="http://schemas.microsoft.com/office/drawing/2014/main" id="{94E688C4-AF72-3A29-5C47-4509AA01C4E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716" y="1232105"/>
            <a:ext cx="565254" cy="565254"/>
          </a:xfrm>
          <a:prstGeom prst="rect">
            <a:avLst/>
          </a:prstGeom>
        </p:spPr>
      </p:pic>
      <p:pic>
        <p:nvPicPr>
          <p:cNvPr id="26" name="Graphic 25" descr="Business Growth">
            <a:extLst>
              <a:ext uri="{FF2B5EF4-FFF2-40B4-BE49-F238E27FC236}">
                <a16:creationId xmlns:a16="http://schemas.microsoft.com/office/drawing/2014/main" id="{2F1658BE-26EF-D66C-3793-F921B5716C1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767" y="3569663"/>
            <a:ext cx="689645" cy="689645"/>
          </a:xfrm>
          <a:prstGeom prst="rect">
            <a:avLst/>
          </a:prstGeom>
        </p:spPr>
      </p:pic>
      <p:pic>
        <p:nvPicPr>
          <p:cNvPr id="2" name="Graphic 1" descr="Farm scene">
            <a:extLst>
              <a:ext uri="{FF2B5EF4-FFF2-40B4-BE49-F238E27FC236}">
                <a16:creationId xmlns:a16="http://schemas.microsoft.com/office/drawing/2014/main" id="{E0EFE107-792C-6ADD-AE6B-CFE68870A8A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767" y="4666606"/>
            <a:ext cx="604387" cy="604387"/>
          </a:xfrm>
          <a:prstGeom prst="rect">
            <a:avLst/>
          </a:prstGeom>
        </p:spPr>
      </p:pic>
      <p:sp>
        <p:nvSpPr>
          <p:cNvPr id="4" name="Rectangle 3">
            <a:extLst>
              <a:ext uri="{FF2B5EF4-FFF2-40B4-BE49-F238E27FC236}">
                <a16:creationId xmlns:a16="http://schemas.microsoft.com/office/drawing/2014/main" id="{4E1B597D-F870-DD74-E4A2-4944D29F654B}"/>
              </a:ext>
            </a:extLst>
          </p:cNvPr>
          <p:cNvSpPr/>
          <p:nvPr/>
        </p:nvSpPr>
        <p:spPr>
          <a:xfrm>
            <a:off x="1652074" y="1825511"/>
            <a:ext cx="4578603" cy="1818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0F4430-5DCD-6A09-2F47-5201247B99BA}"/>
              </a:ext>
            </a:extLst>
          </p:cNvPr>
          <p:cNvSpPr/>
          <p:nvPr/>
        </p:nvSpPr>
        <p:spPr>
          <a:xfrm>
            <a:off x="1641914" y="1825511"/>
            <a:ext cx="2856526" cy="18188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BF10182-A3B4-8FB5-17DE-9B0041C6F885}"/>
              </a:ext>
            </a:extLst>
          </p:cNvPr>
          <p:cNvSpPr txBox="1"/>
          <p:nvPr/>
        </p:nvSpPr>
        <p:spPr>
          <a:xfrm>
            <a:off x="3450865" y="1743444"/>
            <a:ext cx="762610" cy="369332"/>
          </a:xfrm>
          <a:prstGeom prst="rect">
            <a:avLst/>
          </a:prstGeom>
          <a:noFill/>
        </p:spPr>
        <p:txBody>
          <a:bodyPr wrap="square" rtlCol="0">
            <a:spAutoFit/>
          </a:bodyPr>
          <a:lstStyle/>
          <a:p>
            <a:r>
              <a:rPr lang="en-US" b="1" dirty="0">
                <a:solidFill>
                  <a:schemeClr val="bg1"/>
                </a:solidFill>
              </a:rPr>
              <a:t>60%</a:t>
            </a:r>
          </a:p>
        </p:txBody>
      </p:sp>
      <p:sp>
        <p:nvSpPr>
          <p:cNvPr id="33" name="TextBox 32">
            <a:extLst>
              <a:ext uri="{FF2B5EF4-FFF2-40B4-BE49-F238E27FC236}">
                <a16:creationId xmlns:a16="http://schemas.microsoft.com/office/drawing/2014/main" id="{6A7D9F63-E788-0C6D-D085-6A5226043B29}"/>
              </a:ext>
            </a:extLst>
          </p:cNvPr>
          <p:cNvSpPr txBox="1"/>
          <p:nvPr/>
        </p:nvSpPr>
        <p:spPr>
          <a:xfrm>
            <a:off x="3314870" y="589973"/>
            <a:ext cx="6141720" cy="523220"/>
          </a:xfrm>
          <a:prstGeom prst="rect">
            <a:avLst/>
          </a:prstGeom>
          <a:noFill/>
        </p:spPr>
        <p:txBody>
          <a:bodyPr wrap="square">
            <a:spAutoFit/>
          </a:bodyPr>
          <a:lstStyle/>
          <a:p>
            <a:r>
              <a:rPr lang="en-US" sz="28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State of Climate in India  </a:t>
            </a:r>
          </a:p>
        </p:txBody>
      </p:sp>
      <p:pic>
        <p:nvPicPr>
          <p:cNvPr id="5" name="Graphic 4" descr="Cloud with solid fill">
            <a:extLst>
              <a:ext uri="{FF2B5EF4-FFF2-40B4-BE49-F238E27FC236}">
                <a16:creationId xmlns:a16="http://schemas.microsoft.com/office/drawing/2014/main" id="{C8AEF5AF-92DB-BCBB-3704-33EE5FE572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428767" y="356239"/>
            <a:ext cx="942246" cy="942246"/>
          </a:xfrm>
          <a:prstGeom prst="rect">
            <a:avLst/>
          </a:prstGeom>
        </p:spPr>
      </p:pic>
    </p:spTree>
    <p:extLst>
      <p:ext uri="{BB962C8B-B14F-4D97-AF65-F5344CB8AC3E}">
        <p14:creationId xmlns:p14="http://schemas.microsoft.com/office/powerpoint/2010/main" val="3176153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D9098F-C3E4-CC5A-412A-A416B1F25944}"/>
              </a:ext>
            </a:extLst>
          </p:cNvPr>
          <p:cNvSpPr txBox="1"/>
          <p:nvPr/>
        </p:nvSpPr>
        <p:spPr>
          <a:xfrm>
            <a:off x="2062566" y="551464"/>
            <a:ext cx="6096000" cy="811569"/>
          </a:xfrm>
          <a:prstGeom prst="rect">
            <a:avLst/>
          </a:prstGeom>
          <a:noFill/>
        </p:spPr>
        <p:txBody>
          <a:bodyPr wrap="square">
            <a:spAutoFit/>
          </a:bodyPr>
          <a:lstStyle/>
          <a:p>
            <a:pPr>
              <a:lnSpc>
                <a:spcPts val="6186"/>
              </a:lnSpc>
            </a:pPr>
            <a:r>
              <a:rPr lang="en-US" sz="3600" b="1" dirty="0" err="1">
                <a:solidFill>
                  <a:srgbClr val="000000"/>
                </a:solidFill>
                <a:latin typeface="Palatino Linotype" panose="02040502050505030304" pitchFamily="18" charset="0"/>
              </a:rPr>
              <a:t>Clim</a:t>
            </a:r>
            <a:r>
              <a:rPr lang="en-US" sz="3600" b="1" dirty="0">
                <a:solidFill>
                  <a:srgbClr val="000000"/>
                </a:solidFill>
                <a:latin typeface="Palatino Linotype" panose="02040502050505030304" pitchFamily="18" charset="0"/>
              </a:rPr>
              <a:t>-Control features </a:t>
            </a:r>
          </a:p>
        </p:txBody>
      </p:sp>
      <p:sp>
        <p:nvSpPr>
          <p:cNvPr id="8" name="TextBox 7">
            <a:extLst>
              <a:ext uri="{FF2B5EF4-FFF2-40B4-BE49-F238E27FC236}">
                <a16:creationId xmlns:a16="http://schemas.microsoft.com/office/drawing/2014/main" id="{77D7C407-5169-F428-5B0B-44DB416E7E5B}"/>
              </a:ext>
            </a:extLst>
          </p:cNvPr>
          <p:cNvSpPr txBox="1"/>
          <p:nvPr/>
        </p:nvSpPr>
        <p:spPr>
          <a:xfrm>
            <a:off x="1514901" y="1620700"/>
            <a:ext cx="3595665" cy="4985980"/>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Primary feature </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b="1" dirty="0"/>
              <a:t>Build awareness and understanding</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b="1" dirty="0"/>
              <a:t>Develop early warning systems</a:t>
            </a: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b="1" dirty="0"/>
              <a:t>Implement risk reduction measures</a:t>
            </a:r>
          </a:p>
          <a:p>
            <a:pPr marL="285750" indent="-285750">
              <a:buFont typeface="Wingdings" panose="05000000000000000000" pitchFamily="2" charset="2"/>
              <a:buChar char="Ø"/>
            </a:pP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b="1" dirty="0"/>
              <a:t>Integrate climate change into national planning processes</a:t>
            </a:r>
          </a:p>
          <a:p>
            <a:pPr marL="285750" indent="-285750">
              <a:buFont typeface="Wingdings" panose="05000000000000000000" pitchFamily="2" charset="2"/>
              <a:buChar char="Ø"/>
            </a:pP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b="1" dirty="0"/>
              <a:t>Establish institutional arrangements</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9B9600D3-D456-156A-DAFD-6A11155F9572}"/>
              </a:ext>
            </a:extLst>
          </p:cNvPr>
          <p:cNvSpPr txBox="1"/>
          <p:nvPr/>
        </p:nvSpPr>
        <p:spPr>
          <a:xfrm>
            <a:off x="6888480" y="1617267"/>
            <a:ext cx="4029729" cy="4616648"/>
          </a:xfrm>
          <a:prstGeom prst="rect">
            <a:avLst/>
          </a:prstGeom>
          <a:noFill/>
        </p:spPr>
        <p:txBody>
          <a:bodyPr wrap="square" rtlCol="0">
            <a:spAutoFit/>
          </a:bodyPr>
          <a:lstStyle/>
          <a:p>
            <a:r>
              <a:rPr lang="en-US" sz="24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Secondary features</a:t>
            </a:r>
          </a:p>
          <a:p>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b="1" dirty="0"/>
              <a:t>Promote gender and social </a:t>
            </a:r>
          </a:p>
          <a:p>
            <a:r>
              <a:rPr lang="en-US" b="1" dirty="0"/>
              <a:t>     Inclusion</a:t>
            </a: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Provide technical assistance and </a:t>
            </a:r>
          </a:p>
          <a:p>
            <a:r>
              <a:rPr lang="en-US" b="1" dirty="0"/>
              <a:t>      support</a:t>
            </a: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b="1" dirty="0"/>
              <a:t>Strengthen partnerships and collaboration</a:t>
            </a: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b="1" dirty="0"/>
              <a:t>Share videos that explain the science of climate change and the impacts it is having on our planet.</a:t>
            </a:r>
          </a:p>
          <a:p>
            <a:pPr marL="285750" indent="-285750">
              <a:buFont typeface="Wingdings" panose="05000000000000000000" pitchFamily="2" charset="2"/>
              <a:buChar char="Ø"/>
            </a:pP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b="1" dirty="0"/>
              <a:t>Partner with NGO’s and schools</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Graphic 1" descr="Cloud with solid fill">
            <a:extLst>
              <a:ext uri="{FF2B5EF4-FFF2-40B4-BE49-F238E27FC236}">
                <a16:creationId xmlns:a16="http://schemas.microsoft.com/office/drawing/2014/main" id="{88E24BCD-CA2F-7F9A-0291-BFE9BB090F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7733" y="523499"/>
            <a:ext cx="942246" cy="942246"/>
          </a:xfrm>
          <a:prstGeom prst="rect">
            <a:avLst/>
          </a:prstGeom>
        </p:spPr>
      </p:pic>
    </p:spTree>
    <p:extLst>
      <p:ext uri="{BB962C8B-B14F-4D97-AF65-F5344CB8AC3E}">
        <p14:creationId xmlns:p14="http://schemas.microsoft.com/office/powerpoint/2010/main" val="2262435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AD18B6-3F9F-2BCC-7F3B-1EA562C842D1}"/>
              </a:ext>
            </a:extLst>
          </p:cNvPr>
          <p:cNvSpPr txBox="1"/>
          <p:nvPr/>
        </p:nvSpPr>
        <p:spPr>
          <a:xfrm>
            <a:off x="2029618" y="1576985"/>
            <a:ext cx="7409022" cy="4801314"/>
          </a:xfrm>
          <a:prstGeom prst="rect">
            <a:avLst/>
          </a:prstGeom>
          <a:noFill/>
        </p:spPr>
        <p:txBody>
          <a:bodyPr wrap="square">
            <a:spAutoFit/>
          </a:bodyPr>
          <a:lstStyle/>
          <a:p>
            <a:pPr algn="just"/>
            <a:r>
              <a:rPr lang="en-US" dirty="0">
                <a:latin typeface="Open Sans" panose="020B0606030504020204" pitchFamily="34" charset="0"/>
                <a:ea typeface="Open Sans" panose="020B0606030504020204" pitchFamily="34" charset="0"/>
                <a:cs typeface="Open Sans" panose="020B0606030504020204" pitchFamily="34" charset="0"/>
              </a:rPr>
              <a:t>The distinctive feature of this project is to give solutions for climate measures,  with a voice module and an animation so that every person can understand the problem.</a:t>
            </a:r>
          </a:p>
          <a:p>
            <a:pPr algn="just"/>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r>
              <a:rPr lang="en-US" dirty="0">
                <a:latin typeface="Open Sans" panose="020B0606030504020204" pitchFamily="34" charset="0"/>
                <a:ea typeface="Open Sans" panose="020B0606030504020204" pitchFamily="34" charset="0"/>
                <a:cs typeface="Open Sans" panose="020B0606030504020204" pitchFamily="34" charset="0"/>
              </a:rPr>
              <a:t>People from Rural can get information directly from World safety NGOs, a safe and transparent platform for contact between people and NGOs.</a:t>
            </a:r>
          </a:p>
          <a:p>
            <a:pPr algn="just"/>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r>
              <a:rPr lang="en-US" dirty="0">
                <a:latin typeface="Open Sans" panose="020B0606030504020204" pitchFamily="34" charset="0"/>
                <a:ea typeface="Open Sans" panose="020B0606030504020204" pitchFamily="34" charset="0"/>
                <a:cs typeface="Open Sans" panose="020B0606030504020204" pitchFamily="34" charset="0"/>
              </a:rPr>
              <a:t>People can make their network because better communication always results in Development. So, it will help us to gather more unpredictable information that can potentially lead us to harmful effects on the environment.</a:t>
            </a:r>
          </a:p>
          <a:p>
            <a:pPr algn="just"/>
            <a:endParaRPr lang="en-US" dirty="0">
              <a:latin typeface="Open Sans" panose="020B0606030504020204" pitchFamily="34" charset="0"/>
              <a:ea typeface="Open Sans" panose="020B0606030504020204" pitchFamily="34" charset="0"/>
              <a:cs typeface="Open Sans" panose="020B0606030504020204" pitchFamily="34" charset="0"/>
            </a:endParaRPr>
          </a:p>
          <a:p>
            <a:pPr algn="just"/>
            <a:r>
              <a:rPr lang="en-US" dirty="0">
                <a:latin typeface="Open Sans" panose="020B0606030504020204" pitchFamily="34" charset="0"/>
                <a:ea typeface="Open Sans" panose="020B0606030504020204" pitchFamily="34" charset="0"/>
                <a:cs typeface="Open Sans" panose="020B0606030504020204" pitchFamily="34" charset="0"/>
              </a:rPr>
              <a:t>Problem-specific animated Video courses for sustainable control measures will show the results of the test that are very harmful to the environment. It’ll give a better view of the perspective of betterment.</a:t>
            </a:r>
            <a:endPar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292D55C9-198B-7D23-1DC8-5BA63F58B272}"/>
              </a:ext>
            </a:extLst>
          </p:cNvPr>
          <p:cNvSpPr txBox="1"/>
          <p:nvPr/>
        </p:nvSpPr>
        <p:spPr>
          <a:xfrm>
            <a:off x="2029618" y="625174"/>
            <a:ext cx="3759941" cy="1323439"/>
          </a:xfrm>
          <a:prstGeom prst="rect">
            <a:avLst/>
          </a:prstGeom>
          <a:noFill/>
        </p:spPr>
        <p:txBody>
          <a:bodyPr wrap="square" rtlCol="0">
            <a:spAutoFit/>
          </a:bodyPr>
          <a:lstStyle/>
          <a:p>
            <a:r>
              <a:rPr lang="en-US" sz="4000" b="1" dirty="0">
                <a:solidFill>
                  <a:schemeClr val="accent6">
                    <a:lumMod val="50000"/>
                  </a:schemeClr>
                </a:solidFill>
                <a:latin typeface="Aharoni" panose="02010803020104030203" pitchFamily="2" charset="-79"/>
                <a:ea typeface="Roboto" panose="02000000000000000000" pitchFamily="2" charset="0"/>
                <a:cs typeface="Aharoni" panose="02010803020104030203" pitchFamily="2" charset="-79"/>
              </a:rPr>
              <a:t>UNIQUENESS</a:t>
            </a:r>
          </a:p>
          <a:p>
            <a:endParaRPr lang="en-US" sz="4000" dirty="0">
              <a:solidFill>
                <a:schemeClr val="accent6">
                  <a:lumMod val="50000"/>
                </a:schemeClr>
              </a:solidFill>
              <a:latin typeface="Aharoni" panose="02010803020104030203" pitchFamily="2" charset="-79"/>
              <a:cs typeface="Aharoni" panose="02010803020104030203" pitchFamily="2" charset="-79"/>
            </a:endParaRPr>
          </a:p>
        </p:txBody>
      </p:sp>
      <p:sp>
        <p:nvSpPr>
          <p:cNvPr id="7" name="Frame 6">
            <a:extLst>
              <a:ext uri="{FF2B5EF4-FFF2-40B4-BE49-F238E27FC236}">
                <a16:creationId xmlns:a16="http://schemas.microsoft.com/office/drawing/2014/main" id="{7AF753E3-7A40-9E29-0A6E-67262F31CC8A}"/>
              </a:ext>
            </a:extLst>
          </p:cNvPr>
          <p:cNvSpPr/>
          <p:nvPr/>
        </p:nvSpPr>
        <p:spPr>
          <a:xfrm>
            <a:off x="196770" y="162046"/>
            <a:ext cx="11852476" cy="6438417"/>
          </a:xfrm>
          <a:prstGeom prst="frame">
            <a:avLst>
              <a:gd name="adj1" fmla="val 1369"/>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0B4A6"/>
              </a:solidFill>
            </a:endParaRPr>
          </a:p>
        </p:txBody>
      </p:sp>
      <p:pic>
        <p:nvPicPr>
          <p:cNvPr id="31" name="Graphic 30" descr="Person with idea">
            <a:extLst>
              <a:ext uri="{FF2B5EF4-FFF2-40B4-BE49-F238E27FC236}">
                <a16:creationId xmlns:a16="http://schemas.microsoft.com/office/drawing/2014/main" id="{435AB58F-BA54-EE50-6066-156C5BE7CF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2314" y="1768963"/>
            <a:ext cx="690126" cy="690126"/>
          </a:xfrm>
          <a:prstGeom prst="rect">
            <a:avLst/>
          </a:prstGeom>
        </p:spPr>
      </p:pic>
      <p:pic>
        <p:nvPicPr>
          <p:cNvPr id="33" name="Graphic 32" descr="Handshake">
            <a:extLst>
              <a:ext uri="{FF2B5EF4-FFF2-40B4-BE49-F238E27FC236}">
                <a16:creationId xmlns:a16="http://schemas.microsoft.com/office/drawing/2014/main" id="{E1935FC3-3A79-EC1B-A4EF-722333F7D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5559" y="2804250"/>
            <a:ext cx="690126" cy="690126"/>
          </a:xfrm>
          <a:prstGeom prst="rect">
            <a:avLst/>
          </a:prstGeom>
        </p:spPr>
      </p:pic>
      <p:pic>
        <p:nvPicPr>
          <p:cNvPr id="34" name="Graphic 33" descr="Connections">
            <a:extLst>
              <a:ext uri="{FF2B5EF4-FFF2-40B4-BE49-F238E27FC236}">
                <a16:creationId xmlns:a16="http://schemas.microsoft.com/office/drawing/2014/main" id="{D4D53172-0B75-646C-B392-7DD529C208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9601" y="3884876"/>
            <a:ext cx="655552" cy="655552"/>
          </a:xfrm>
          <a:prstGeom prst="rect">
            <a:avLst/>
          </a:prstGeom>
        </p:spPr>
      </p:pic>
      <p:pic>
        <p:nvPicPr>
          <p:cNvPr id="37" name="Graphic 36" descr="Classroom">
            <a:extLst>
              <a:ext uri="{FF2B5EF4-FFF2-40B4-BE49-F238E27FC236}">
                <a16:creationId xmlns:a16="http://schemas.microsoft.com/office/drawing/2014/main" id="{73D12573-A1CF-86A0-6A7D-5F5306060A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44410" y="5279995"/>
            <a:ext cx="538030" cy="538030"/>
          </a:xfrm>
          <a:prstGeom prst="rect">
            <a:avLst/>
          </a:prstGeom>
        </p:spPr>
      </p:pic>
      <p:pic>
        <p:nvPicPr>
          <p:cNvPr id="2" name="Graphic 1" descr="Cloud with solid fill">
            <a:extLst>
              <a:ext uri="{FF2B5EF4-FFF2-40B4-BE49-F238E27FC236}">
                <a16:creationId xmlns:a16="http://schemas.microsoft.com/office/drawing/2014/main" id="{B226F511-3613-3C84-FBD2-7A3483C960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67733" y="523499"/>
            <a:ext cx="942246" cy="942246"/>
          </a:xfrm>
          <a:prstGeom prst="rect">
            <a:avLst/>
          </a:prstGeom>
        </p:spPr>
      </p:pic>
    </p:spTree>
    <p:extLst>
      <p:ext uri="{BB962C8B-B14F-4D97-AF65-F5344CB8AC3E}">
        <p14:creationId xmlns:p14="http://schemas.microsoft.com/office/powerpoint/2010/main" val="1657351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8CC305-3222-BED0-0198-582C9D6AE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 y="0"/>
            <a:ext cx="12189884" cy="6858000"/>
          </a:xfrm>
          <a:prstGeom prst="rect">
            <a:avLst/>
          </a:prstGeom>
        </p:spPr>
      </p:pic>
      <p:pic>
        <p:nvPicPr>
          <p:cNvPr id="6" name="Picture 5">
            <a:extLst>
              <a:ext uri="{FF2B5EF4-FFF2-40B4-BE49-F238E27FC236}">
                <a16:creationId xmlns:a16="http://schemas.microsoft.com/office/drawing/2014/main" id="{F9E9D8C6-0A16-E27F-59C7-FA714E43072A}"/>
              </a:ext>
            </a:extLst>
          </p:cNvPr>
          <p:cNvPicPr>
            <a:picLocks noChangeAspect="1"/>
          </p:cNvPicPr>
          <p:nvPr/>
        </p:nvPicPr>
        <p:blipFill>
          <a:blip r:embed="rId4">
            <a:alphaModFix amt="32999"/>
          </a:blip>
          <a:srcRect l="12375" t="39391" r="8822" b="36260"/>
          <a:stretch>
            <a:fillRect/>
          </a:stretch>
        </p:blipFill>
        <p:spPr>
          <a:xfrm>
            <a:off x="4657006" y="3648698"/>
            <a:ext cx="7273008" cy="1485045"/>
          </a:xfrm>
          <a:prstGeom prst="rect">
            <a:avLst/>
          </a:prstGeom>
        </p:spPr>
      </p:pic>
      <p:sp>
        <p:nvSpPr>
          <p:cNvPr id="7" name="TextBox 6">
            <a:extLst>
              <a:ext uri="{FF2B5EF4-FFF2-40B4-BE49-F238E27FC236}">
                <a16:creationId xmlns:a16="http://schemas.microsoft.com/office/drawing/2014/main" id="{C4B7762F-623B-2EFA-B90C-9147D99CFDFE}"/>
              </a:ext>
            </a:extLst>
          </p:cNvPr>
          <p:cNvSpPr txBox="1"/>
          <p:nvPr/>
        </p:nvSpPr>
        <p:spPr>
          <a:xfrm>
            <a:off x="5068032" y="4098832"/>
            <a:ext cx="7477209" cy="584775"/>
          </a:xfrm>
          <a:prstGeom prst="rect">
            <a:avLst/>
          </a:prstGeom>
          <a:noFill/>
        </p:spPr>
        <p:txBody>
          <a:bodyPr wrap="square" rtlCol="0">
            <a:spAutoFit/>
          </a:bodyPr>
          <a:lstStyle/>
          <a:p>
            <a:pPr algn="ctr"/>
            <a:r>
              <a:rPr lang="en-US" sz="3200" b="1" dirty="0">
                <a:solidFill>
                  <a:schemeClr val="bg1"/>
                </a:solidFill>
                <a:latin typeface="Kozuka Gothic Pro B" panose="020B0800000000000000" pitchFamily="34" charset="-128"/>
                <a:ea typeface="Kozuka Gothic Pro B" panose="020B0800000000000000" pitchFamily="34" charset="-128"/>
              </a:rPr>
              <a:t>Concept &amp; Objective</a:t>
            </a:r>
            <a:endParaRPr lang="en-US" sz="3200" b="1" dirty="0">
              <a:solidFill>
                <a:schemeClr val="bg1"/>
              </a:solidFill>
              <a:latin typeface="Kozuka Gothic Pro B" panose="020B0800000000000000" pitchFamily="34" charset="-128"/>
              <a:ea typeface="Kozuka Gothic Pro B" panose="020B0800000000000000" pitchFamily="34" charset="-128"/>
              <a:cs typeface="Times New Roman" panose="02020603050405020304" pitchFamily="18" charset="0"/>
            </a:endParaRPr>
          </a:p>
        </p:txBody>
      </p:sp>
      <p:pic>
        <p:nvPicPr>
          <p:cNvPr id="11" name="Graphic 10" descr="Cloud with solid fill">
            <a:extLst>
              <a:ext uri="{FF2B5EF4-FFF2-40B4-BE49-F238E27FC236}">
                <a16:creationId xmlns:a16="http://schemas.microsoft.com/office/drawing/2014/main" id="{57E1D192-F24F-FE44-8032-7BF65196EE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24877" y="3920096"/>
            <a:ext cx="942246" cy="942246"/>
          </a:xfrm>
          <a:prstGeom prst="rect">
            <a:avLst/>
          </a:prstGeom>
        </p:spPr>
      </p:pic>
    </p:spTree>
    <p:extLst>
      <p:ext uri="{BB962C8B-B14F-4D97-AF65-F5344CB8AC3E}">
        <p14:creationId xmlns:p14="http://schemas.microsoft.com/office/powerpoint/2010/main" val="2324530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2270</TotalTime>
  <Words>939</Words>
  <Application>Microsoft Office PowerPoint</Application>
  <PresentationFormat>Widescreen</PresentationFormat>
  <Paragraphs>130</Paragraphs>
  <Slides>14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Aharoni</vt:lpstr>
      <vt:lpstr>Arial</vt:lpstr>
      <vt:lpstr>Calibri</vt:lpstr>
      <vt:lpstr>Calibri Light</vt:lpstr>
      <vt:lpstr>Kozuka Gothic Pro B</vt:lpstr>
      <vt:lpstr>Lato</vt:lpstr>
      <vt:lpstr>Opean sean</vt:lpstr>
      <vt:lpstr>Open Sans</vt:lpstr>
      <vt:lpstr>Palatino Linotype</vt:lpstr>
      <vt:lpstr>Roboto</vt:lpstr>
      <vt:lpstr>Roboto Bold</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Sahil</dc:creator>
  <cp:lastModifiedBy>Yash Soni</cp:lastModifiedBy>
  <cp:revision>41</cp:revision>
  <dcterms:created xsi:type="dcterms:W3CDTF">2022-12-02T01:55:34Z</dcterms:created>
  <dcterms:modified xsi:type="dcterms:W3CDTF">2023-03-30T14:03:02Z</dcterms:modified>
</cp:coreProperties>
</file>